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5715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297">
          <p15:clr>
            <a:srgbClr val="A4A3A4"/>
          </p15:clr>
        </p15:guide>
        <p15:guide id="2" pos="2993">
          <p15:clr>
            <a:srgbClr val="A4A3A4"/>
          </p15:clr>
        </p15:guide>
        <p15:guide id="3" orient="horz" pos="303">
          <p15:clr>
            <a:srgbClr val="A4A3A4"/>
          </p15:clr>
        </p15:guide>
        <p15:guide id="4" pos="5465">
          <p15:clr>
            <a:srgbClr val="A4A3A4"/>
          </p15:clr>
        </p15:guide>
        <p15:guide id="5" pos="317">
          <p15:clr>
            <a:srgbClr val="A4A3A4"/>
          </p15:clr>
        </p15:guide>
        <p15:guide id="6" pos="2767">
          <p15:clr>
            <a:srgbClr val="A4A3A4"/>
          </p15:clr>
        </p15:guide>
        <p15:guide id="7" pos="2880">
          <p15:clr>
            <a:srgbClr val="A4A3A4"/>
          </p15:clr>
        </p15:guide>
        <p15:guide id="8" orient="horz" pos="575">
          <p15:clr>
            <a:srgbClr val="A4A3A4"/>
          </p15:clr>
        </p15:guide>
        <p15:guide id="9" orient="horz" pos="961">
          <p15:clr>
            <a:srgbClr val="A4A3A4"/>
          </p15:clr>
        </p15:guide>
        <p15:guide id="10" pos="612">
          <p15:clr>
            <a:srgbClr val="A4A3A4"/>
          </p15:clr>
        </p15:guide>
        <p15:guide id="11" pos="4400">
          <p15:clr>
            <a:srgbClr val="A4A3A4"/>
          </p15:clr>
        </p15:guide>
        <p15:guide id="12" orient="horz" pos="2798">
          <p15:clr>
            <a:srgbClr val="A4A3A4"/>
          </p15:clr>
        </p15:guide>
        <p15:guide id="13" orient="horz" pos="1188">
          <p15:clr>
            <a:srgbClr val="A4A3A4"/>
          </p15:clr>
        </p15:guide>
        <p15:guide id="14" orient="horz" pos="1845">
          <p15:clr>
            <a:srgbClr val="A4A3A4"/>
          </p15:clr>
        </p15:guide>
        <p15:guide id="15" pos="2562">
          <p15:clr>
            <a:srgbClr val="A4A3A4"/>
          </p15:clr>
        </p15:guide>
        <p15:guide id="16" pos="431">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GoogleSlidesCustomDataVersion2">
      <go:slidesCustomData xmlns:go="http://customooxmlschemas.google.com/" r:id="rId45" roundtripDataSignature="AMtx7mju1BHjarZ/26noYyGUmWXmHK5ap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24E9DF8-E41A-489F-9427-AE7633EE1B4D}">
  <a:tblStyle styleId="{324E9DF8-E41A-489F-9427-AE7633EE1B4D}"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b="off" i="off"/>
      <a:tcStyle>
        <a:fill>
          <a:solidFill>
            <a:srgbClr val="CFD7E7"/>
          </a:solidFill>
        </a:fill>
      </a:tcStyle>
    </a:band1H>
    <a:band2H>
      <a:tcTxStyle b="off" i="off"/>
    </a:band2H>
    <a:band1V>
      <a:tcTxStyle b="off" i="off"/>
      <a:tcStyle>
        <a:fill>
          <a:solidFill>
            <a:srgbClr val="CFD7E7"/>
          </a:solidFill>
        </a:fill>
      </a:tcStyle>
    </a:band1V>
    <a:band2V>
      <a:tcTxStyle b="off" i="off"/>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297" orient="horz"/>
        <p:guide pos="2993"/>
        <p:guide pos="303" orient="horz"/>
        <p:guide pos="5465"/>
        <p:guide pos="317"/>
        <p:guide pos="2767"/>
        <p:guide pos="2880"/>
        <p:guide pos="575" orient="horz"/>
        <p:guide pos="961" orient="horz"/>
        <p:guide pos="612"/>
        <p:guide pos="4400"/>
        <p:guide pos="2798" orient="horz"/>
        <p:guide pos="1188" orient="horz"/>
        <p:guide pos="1845" orient="horz"/>
        <p:guide pos="2562"/>
        <p:guide pos="431"/>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slide" Target="slides/slide38.xml"/><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23" Type="http://schemas.openxmlformats.org/officeDocument/2006/relationships/slide" Target="slides/slide17.xml"/><Relationship Id="rId45" Type="http://customschemas.google.com/relationships/presentationmetadata" Target="meta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1.jpg>
</file>

<file path=ppt/media/image14.png>
</file>

<file path=ppt/media/image15.png>
</file>

<file path=ppt/media/image16.jpg>
</file>

<file path=ppt/media/image17.jpg>
</file>

<file path=ppt/media/image2.png>
</file>

<file path=ppt/media/image20.jpg>
</file>

<file path=ppt/media/image23.jpg>
</file>

<file path=ppt/media/image25.png>
</file>

<file path=ppt/media/image26.jpg>
</file>

<file path=ppt/media/image27.jpg>
</file>

<file path=ppt/media/image28.jpg>
</file>

<file path=ppt/media/image29.png>
</file>

<file path=ppt/media/image3.png>
</file>

<file path=ppt/media/image30.png>
</file>

<file path=ppt/media/image32.png>
</file>

<file path=ppt/media/image33.jpg>
</file>

<file path=ppt/media/image34.png>
</file>

<file path=ppt/media/image36.png>
</file>

<file path=ppt/media/image38.png>
</file>

<file path=ppt/media/image39.jpg>
</file>

<file path=ppt/media/image4.png>
</file>

<file path=ppt/media/image40.png>
</file>

<file path=ppt/media/image41.png>
</file>

<file path=ppt/media/image42.png>
</file>

<file path=ppt/media/image43.png>
</file>

<file path=ppt/media/image44.png>
</file>

<file path=ppt/media/image5.png>
</file>

<file path=ppt/media/image6.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PE"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 name="Google Shape;59;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60" name="Google Shape;60;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5" name="Google Shape;165;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850"/>
              <a:buFont typeface="Calibri"/>
              <a:buNone/>
            </a:pPr>
            <a:r>
              <a:rPr lang="es-PE" sz="1850">
                <a:solidFill>
                  <a:schemeClr val="dk1"/>
                </a:solidFill>
                <a:latin typeface="Calibri"/>
                <a:ea typeface="Calibri"/>
                <a:cs typeface="Calibri"/>
                <a:sym typeface="Calibri"/>
              </a:rPr>
              <a:t>Existe otro factor que dificulta nuestro desempeño y no nos permite alcanzar nuestros objetivos y es la improvisación, es decir, la falta de planificación en relación a las tareas. Es importante mencionar que todos los extremos son malos como serían: la improvisación total, en la cual, no existe una planificación previa y se realizan las actividades conforme vengan, no estableciendo un orden de prioridad, ello, es probable que desencadene estrés en el individuo. Por otro lado, está la obsesiva planificación, donde se pretende programar y planificar al mínimo cada una de las actividades, lo cual sólo generará frustración en la persona pues siempre van a ocurrir imprevistos en nuestras labores.</a:t>
            </a:r>
            <a:endParaRPr/>
          </a:p>
          <a:p>
            <a:pPr indent="0" lvl="0" marL="0" rtl="0" algn="l">
              <a:lnSpc>
                <a:spcPct val="90000"/>
              </a:lnSpc>
              <a:spcBef>
                <a:spcPts val="0"/>
              </a:spcBef>
              <a:spcAft>
                <a:spcPts val="0"/>
              </a:spcAft>
              <a:buSzPts val="1400"/>
              <a:buNone/>
            </a:pPr>
            <a:r>
              <a:t/>
            </a:r>
            <a:endParaRPr sz="1850"/>
          </a:p>
        </p:txBody>
      </p:sp>
      <p:sp>
        <p:nvSpPr>
          <p:cNvPr id="166" name="Google Shape;166;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4" name="Google Shape;174;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850"/>
              <a:buFont typeface="Calibri"/>
              <a:buNone/>
            </a:pPr>
            <a:r>
              <a:rPr lang="es-PE" sz="1850">
                <a:solidFill>
                  <a:schemeClr val="dk1"/>
                </a:solidFill>
                <a:latin typeface="Calibri"/>
                <a:ea typeface="Calibri"/>
                <a:cs typeface="Calibri"/>
                <a:sym typeface="Calibri"/>
              </a:rPr>
              <a:t>Existe otro factor que dificulta nuestro desempeño y no nos permite alcanzar nuestros objetivos y es la improvisación, es decir, la falta de planificación en relación a las tareas. Es importante mencionar que todos los extremos son malos como serían: la improvisación total, en la cual, no existe una planificación previa y se realizan las actividades conforme vengan, no estableciendo un orden de prioridad, ello, es probable que desencadene estrés en el individuo. Por otro lado, está la obsesiva planificación, donde se pretende programar y planificar al mínimo cada una de las actividades, lo cual sólo generará frustración en la persona pues siempre van a ocurrir imprevistos en nuestras labores.</a:t>
            </a:r>
            <a:endParaRPr/>
          </a:p>
          <a:p>
            <a:pPr indent="0" lvl="0" marL="0" rtl="0" algn="l">
              <a:lnSpc>
                <a:spcPct val="90000"/>
              </a:lnSpc>
              <a:spcBef>
                <a:spcPts val="0"/>
              </a:spcBef>
              <a:spcAft>
                <a:spcPts val="0"/>
              </a:spcAft>
              <a:buSzPts val="1400"/>
              <a:buNone/>
            </a:pPr>
            <a:r>
              <a:t/>
            </a:r>
            <a:endParaRPr sz="1850"/>
          </a:p>
        </p:txBody>
      </p:sp>
      <p:sp>
        <p:nvSpPr>
          <p:cNvPr id="175" name="Google Shape;175;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550">
                <a:solidFill>
                  <a:schemeClr val="dk1"/>
                </a:solidFill>
                <a:latin typeface="Calibri"/>
                <a:ea typeface="Calibri"/>
                <a:cs typeface="Calibri"/>
                <a:sym typeface="Calibri"/>
              </a:rPr>
              <a:t>Para solucionar este aspecto es importante planificar y sobretodo establecer TAREAS CLAVE, es decir aquellas tareas que son más importantes y que nos acercan a nuestro objetivo: son las tareas IMPORTANTES Y URGENTES; para ello, hay que tener en cuenta de brindarle una “Ventana de tiempo” que debe tener como características ser un momento propicio del día para las mismas, normalmente será un momento donde estemos recargados de energías y tengamos mayor concentración, debemos recordar que estas tareas no deben ser interrumpidas por ninguna otra tarea menor y debemos dar todo de nosotros en su realización.</a:t>
            </a:r>
            <a:endParaRPr/>
          </a:p>
          <a:p>
            <a:pPr indent="0" lvl="0" marL="0" rtl="0" algn="l">
              <a:lnSpc>
                <a:spcPct val="80000"/>
              </a:lnSpc>
              <a:spcBef>
                <a:spcPts val="0"/>
              </a:spcBef>
              <a:spcAft>
                <a:spcPts val="0"/>
              </a:spcAft>
              <a:buSzPts val="1400"/>
              <a:buNone/>
            </a:pPr>
            <a:r>
              <a:rPr lang="es-PE" sz="1550">
                <a:solidFill>
                  <a:schemeClr val="dk1"/>
                </a:solidFill>
                <a:latin typeface="Calibri"/>
                <a:ea typeface="Calibri"/>
                <a:cs typeface="Calibri"/>
                <a:sym typeface="Calibri"/>
              </a:rPr>
              <a:t>En segundo lugar, es importante establecer LISTAS CERRADAS, las cuales son aquellas tareas rutinarias y de poca importancia las cuales se sugieren sean agrupadas para hacerlas en bloque, por ejemplo, las llamadas o envío de correos electrónicos. Para estas Listas Cerradas es importante considerar realizarlas en un momento del día más relajado, donde no necesariamente estemos a full de energías, recuerda que no deben convertirse en interruptores de Tareas Claves y debes dedicarles el menor tiempo posible.</a:t>
            </a:r>
            <a:endParaRPr/>
          </a:p>
          <a:p>
            <a:pPr indent="0" lvl="0" marL="0" rtl="0" algn="l">
              <a:lnSpc>
                <a:spcPct val="80000"/>
              </a:lnSpc>
              <a:spcBef>
                <a:spcPts val="0"/>
              </a:spcBef>
              <a:spcAft>
                <a:spcPts val="0"/>
              </a:spcAft>
              <a:buSzPts val="1400"/>
              <a:buNone/>
            </a:pPr>
            <a:r>
              <a:t/>
            </a:r>
            <a:endParaRPr sz="1550">
              <a:solidFill>
                <a:schemeClr val="dk1"/>
              </a:solidFill>
              <a:latin typeface="Calibri"/>
              <a:ea typeface="Calibri"/>
              <a:cs typeface="Calibri"/>
              <a:sym typeface="Calibri"/>
            </a:endParaRPr>
          </a:p>
        </p:txBody>
      </p:sp>
      <p:sp>
        <p:nvSpPr>
          <p:cNvPr id="186" name="Google Shape;186;p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550">
                <a:solidFill>
                  <a:schemeClr val="dk1"/>
                </a:solidFill>
                <a:latin typeface="Calibri"/>
                <a:ea typeface="Calibri"/>
                <a:cs typeface="Calibri"/>
                <a:sym typeface="Calibri"/>
              </a:rPr>
              <a:t>Para solucionar este aspecto es importante planificar y sobretodo establecer TAREAS CLAVE, es decir aquellas tareas que son más importantes y que nos acercan a nuestro objetivo: son las tareas IMPORTANTES Y URGENTES; para ello, hay que tener en cuenta de brindarle una “Ventana de tiempo” que debe tener como características ser un momento propicio del día para las mismas, normalmente será un momento donde estemos recargados de energías y tengamos mayor concentración, debemos recordar que estas tareas no deben ser interrumpidas por ninguna otra tarea menor y debemos dar todo de nosotros en su realización.</a:t>
            </a:r>
            <a:endParaRPr/>
          </a:p>
          <a:p>
            <a:pPr indent="0" lvl="0" marL="0" rtl="0" algn="l">
              <a:lnSpc>
                <a:spcPct val="80000"/>
              </a:lnSpc>
              <a:spcBef>
                <a:spcPts val="0"/>
              </a:spcBef>
              <a:spcAft>
                <a:spcPts val="0"/>
              </a:spcAft>
              <a:buSzPts val="1400"/>
              <a:buNone/>
            </a:pPr>
            <a:r>
              <a:rPr lang="es-PE" sz="1550">
                <a:solidFill>
                  <a:schemeClr val="dk1"/>
                </a:solidFill>
                <a:latin typeface="Calibri"/>
                <a:ea typeface="Calibri"/>
                <a:cs typeface="Calibri"/>
                <a:sym typeface="Calibri"/>
              </a:rPr>
              <a:t>En segundo lugar, es importante establecer LISTAS CERRADAS, las cuales son aquellas tareas rutinarias y de poca importancia las cuales se sugieren sean agrupadas para hacerlas en bloque, por ejemplo, las llamadas o envío de correos electrónicos. Para estas Listas Cerradas es importante considerar realizarlas en un momento del día más relajado, donde no necesariamente estemos a full de energías, recuerda que no deben convertirse en interruptores de Tareas Claves y debes dedicarles el menor tiempo posible.</a:t>
            </a:r>
            <a:endParaRPr/>
          </a:p>
          <a:p>
            <a:pPr indent="0" lvl="0" marL="0" rtl="0" algn="l">
              <a:lnSpc>
                <a:spcPct val="80000"/>
              </a:lnSpc>
              <a:spcBef>
                <a:spcPts val="0"/>
              </a:spcBef>
              <a:spcAft>
                <a:spcPts val="0"/>
              </a:spcAft>
              <a:buSzPts val="1400"/>
              <a:buNone/>
            </a:pPr>
            <a:r>
              <a:t/>
            </a:r>
            <a:endParaRPr sz="1550">
              <a:solidFill>
                <a:schemeClr val="dk1"/>
              </a:solidFill>
              <a:latin typeface="Calibri"/>
              <a:ea typeface="Calibri"/>
              <a:cs typeface="Calibri"/>
              <a:sym typeface="Calibri"/>
            </a:endParaRPr>
          </a:p>
        </p:txBody>
      </p:sp>
      <p:sp>
        <p:nvSpPr>
          <p:cNvPr id="198" name="Google Shape;198;p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3" name="Google Shape;213;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Realiza la técnica de “La Fotografía”, la cual consiste en al final del día planificar tus tareas pendientes para la jornada siguiente.</a:t>
            </a:r>
            <a:endParaRPr/>
          </a:p>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Antes de empezar un día de trabajo es importante que repases las actividades que harás antes de empezar y recuerda siempre dejar espacios para posibles imprevistos pues ten por seguro, que van a llegar.</a:t>
            </a:r>
            <a:endParaRPr sz="2000"/>
          </a:p>
        </p:txBody>
      </p:sp>
      <p:sp>
        <p:nvSpPr>
          <p:cNvPr id="214" name="Google Shape;214;p1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1" name="Google Shape;221;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Realiza la técnica de “La Fotografía”, la cual consiste en al final del día planificar tus tareas pendientes para la jornada siguiente.</a:t>
            </a:r>
            <a:endParaRPr/>
          </a:p>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Antes de empezar un día de trabajo es importante que repases las actividades que harás antes de empezar y recuerda siempre dejar espacios para posibles imprevistos pues ten por seguro, que van a llegar.</a:t>
            </a:r>
            <a:endParaRPr sz="2000"/>
          </a:p>
        </p:txBody>
      </p:sp>
      <p:sp>
        <p:nvSpPr>
          <p:cNvPr id="222" name="Google Shape;222;p1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Realiza la técnica de “La Fotografía”, la cual consiste en al final del día planificar tus tareas pendientes para la jornada siguiente.</a:t>
            </a:r>
            <a:endParaRPr/>
          </a:p>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Antes de empezar un día de trabajo es importante que repases las actividades que harás antes de empezar y recuerda siempre dejar espacios para posibles imprevistos pues ten por seguro, que van a llegar.</a:t>
            </a:r>
            <a:endParaRPr sz="2000"/>
          </a:p>
        </p:txBody>
      </p:sp>
      <p:sp>
        <p:nvSpPr>
          <p:cNvPr id="232" name="Google Shape;232;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2" name="Google Shape;242;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243" name="Google Shape;243;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0" name="Google Shape;250;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Material y contenido no preparados: es decir, asistimos a las reuniones sin llevar nada listo de lo que probablemente se nos ha solicitado.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No se han definido los objetivos adecuadamente: las personas que asisten a la reunión no están totalmente seguras de qué va a tratar y el para qué se está convocando.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roles de los asistentes no están bien definidos: los colaboradores asisten, sin embargo, no conocen que rol desempeñarán en la reunión, por ende, no se preparan adecuadamente y se pierde el tiempo durante la reunión para asignarlos.</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Duración excesiva: normalmente las reuniones tienden a demorar más de lo necesario, principalmente por la falta de preparación.</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No se traducen en acciones: lo que se habla en la reunión no se plasma de una forma práctica y por ello, muchas veces no se llega a ningún objetivo.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 </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Para poder combatir este aspecto es importante tener en cuenta lo que acabamos de mencionar, así que ya sea que nosotros convoquemos o que nos convoquen a una reunión, hay que tener en claro cuál es el objetivo y el rol que desempeñaremos en la reunión para de esa manera preparemos el material necesario y podamos tener una participación proactiva y por ende productiva.</a:t>
            </a:r>
            <a:endParaRPr/>
          </a:p>
          <a:p>
            <a:pPr indent="0" lvl="0" marL="0" rtl="0" algn="l">
              <a:lnSpc>
                <a:spcPct val="80000"/>
              </a:lnSpc>
              <a:spcBef>
                <a:spcPts val="0"/>
              </a:spcBef>
              <a:spcAft>
                <a:spcPts val="0"/>
              </a:spcAft>
              <a:buSzPts val="1400"/>
              <a:buNone/>
            </a:pPr>
            <a:r>
              <a:t/>
            </a:r>
            <a:endParaRPr sz="1400"/>
          </a:p>
        </p:txBody>
      </p:sp>
      <p:sp>
        <p:nvSpPr>
          <p:cNvPr id="251" name="Google Shape;251;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9" name="Google Shape;259;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Material y contenido no preparados: es decir, asistimos a las reuniones sin llevar nada listo de lo que probablemente se nos ha solicitado.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No se han definido los objetivos adecuadamente: las personas que asisten a la reunión no están totalmente seguras de qué va a tratar y el para qué se está convocando.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roles de los asistentes no están bien definidos: los colaboradores asisten, sin embargo, no conocen que rol desempeñarán en la reunión, por ende, no se preparan adecuadamente y se pierde el tiempo durante la reunión para asignarlos.</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Duración excesiva: normalmente las reuniones tienden a demorar más de lo necesario, principalmente por la falta de preparación.</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No se traducen en acciones: lo que se habla en la reunión no se plasma de una forma práctica y por ello, muchas veces no se llega a ningún objetivo.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 </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Para poder combatir este aspecto es importante tener en cuenta lo que acabamos de mencionar, así que ya sea que nosotros convoquemos o que nos convoquen a una reunión, hay que tener en claro cuál es el objetivo y el rol que desempeñaremos en la reunión para de esa manera preparemos el material necesario y podamos tener una participación proactiva y por ende productiva.</a:t>
            </a:r>
            <a:endParaRPr/>
          </a:p>
          <a:p>
            <a:pPr indent="0" lvl="0" marL="0" rtl="0" algn="l">
              <a:lnSpc>
                <a:spcPct val="80000"/>
              </a:lnSpc>
              <a:spcBef>
                <a:spcPts val="0"/>
              </a:spcBef>
              <a:spcAft>
                <a:spcPts val="0"/>
              </a:spcAft>
              <a:buSzPts val="1400"/>
              <a:buNone/>
            </a:pPr>
            <a:r>
              <a:t/>
            </a:r>
            <a:endParaRPr sz="1400"/>
          </a:p>
        </p:txBody>
      </p:sp>
      <p:sp>
        <p:nvSpPr>
          <p:cNvPr id="260" name="Google Shape;260;p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 name="Google Shape;71;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1200">
                <a:solidFill>
                  <a:schemeClr val="dk1"/>
                </a:solidFill>
                <a:latin typeface="Calibri"/>
                <a:ea typeface="Calibri"/>
                <a:cs typeface="Calibri"/>
                <a:sym typeface="Calibri"/>
              </a:rPr>
              <a:t>Para empezar la sesión vamos a observar un pequeño video donde veremos a una joven que está buscando estudiar un curso.</a:t>
            </a:r>
            <a:endParaRPr/>
          </a:p>
          <a:p>
            <a:pPr indent="0" lvl="0" marL="0" rtl="0" algn="l">
              <a:lnSpc>
                <a:spcPct val="100000"/>
              </a:lnSpc>
              <a:spcBef>
                <a:spcPts val="0"/>
              </a:spcBef>
              <a:spcAft>
                <a:spcPts val="0"/>
              </a:spcAft>
              <a:buSzPts val="1400"/>
              <a:buNone/>
            </a:pPr>
            <a:r>
              <a:rPr lang="es-PE" sz="1200">
                <a:solidFill>
                  <a:schemeClr val="dk1"/>
                </a:solidFill>
                <a:latin typeface="Calibri"/>
                <a:ea typeface="Calibri"/>
                <a:cs typeface="Calibri"/>
                <a:sym typeface="Calibri"/>
              </a:rPr>
              <a:t>En este video podemos observar una serie de factores que no permiten a la joven realizar de forma adecuada la actividad que se había propuesto, es decir, alcanzar su objetivo. Entre estos factores podemos encontrar:</a:t>
            </a:r>
            <a:endParaRPr/>
          </a:p>
          <a:p>
            <a:pPr indent="0" lvl="0" marL="0" rtl="0" algn="l">
              <a:lnSpc>
                <a:spcPct val="100000"/>
              </a:lnSpc>
              <a:spcBef>
                <a:spcPts val="0"/>
              </a:spcBef>
              <a:spcAft>
                <a:spcPts val="0"/>
              </a:spcAft>
              <a:buSzPts val="1400"/>
              <a:buNone/>
            </a:pPr>
            <a:r>
              <a:rPr lang="es-PE" sz="1200">
                <a:solidFill>
                  <a:schemeClr val="dk1"/>
                </a:solidFill>
                <a:latin typeface="Calibri"/>
                <a:ea typeface="Calibri"/>
                <a:cs typeface="Calibri"/>
                <a:sym typeface="Calibri"/>
              </a:rPr>
              <a:t>Teléfono</a:t>
            </a:r>
            <a:endParaRPr/>
          </a:p>
          <a:p>
            <a:pPr indent="0" lvl="0" marL="0" rtl="0" algn="l">
              <a:lnSpc>
                <a:spcPct val="100000"/>
              </a:lnSpc>
              <a:spcBef>
                <a:spcPts val="0"/>
              </a:spcBef>
              <a:spcAft>
                <a:spcPts val="0"/>
              </a:spcAft>
              <a:buSzPts val="1400"/>
              <a:buNone/>
            </a:pPr>
            <a:r>
              <a:rPr lang="es-PE" sz="1200">
                <a:solidFill>
                  <a:schemeClr val="dk1"/>
                </a:solidFill>
                <a:latin typeface="Calibri"/>
                <a:ea typeface="Calibri"/>
                <a:cs typeface="Calibri"/>
                <a:sym typeface="Calibri"/>
              </a:rPr>
              <a:t>Redes sociales</a:t>
            </a:r>
            <a:endParaRPr/>
          </a:p>
          <a:p>
            <a:pPr indent="0" lvl="0" marL="0" rtl="0" algn="l">
              <a:lnSpc>
                <a:spcPct val="100000"/>
              </a:lnSpc>
              <a:spcBef>
                <a:spcPts val="0"/>
              </a:spcBef>
              <a:spcAft>
                <a:spcPts val="0"/>
              </a:spcAft>
              <a:buSzPts val="1400"/>
              <a:buNone/>
            </a:pPr>
            <a:r>
              <a:rPr lang="es-PE" sz="1200">
                <a:solidFill>
                  <a:schemeClr val="dk1"/>
                </a:solidFill>
                <a:latin typeface="Calibri"/>
                <a:ea typeface="Calibri"/>
                <a:cs typeface="Calibri"/>
                <a:sym typeface="Calibri"/>
              </a:rPr>
              <a:t>Juegos </a:t>
            </a:r>
            <a:endParaRPr/>
          </a:p>
          <a:p>
            <a:pPr indent="0" lvl="0" marL="0" rtl="0" algn="l">
              <a:lnSpc>
                <a:spcPct val="100000"/>
              </a:lnSpc>
              <a:spcBef>
                <a:spcPts val="0"/>
              </a:spcBef>
              <a:spcAft>
                <a:spcPts val="0"/>
              </a:spcAft>
              <a:buSzPts val="1400"/>
              <a:buNone/>
            </a:pPr>
            <a:r>
              <a:rPr lang="es-PE" sz="1200">
                <a:solidFill>
                  <a:schemeClr val="dk1"/>
                </a:solidFill>
                <a:latin typeface="Calibri"/>
                <a:ea typeface="Calibri"/>
                <a:cs typeface="Calibri"/>
                <a:sym typeface="Calibri"/>
              </a:rPr>
              <a:t>Interrupciones</a:t>
            </a:r>
            <a:endParaRPr/>
          </a:p>
          <a:p>
            <a:pPr indent="0" lvl="0" marL="0" rtl="0" algn="l">
              <a:lnSpc>
                <a:spcPct val="100000"/>
              </a:lnSpc>
              <a:spcBef>
                <a:spcPts val="0"/>
              </a:spcBef>
              <a:spcAft>
                <a:spcPts val="0"/>
              </a:spcAft>
              <a:buSzPts val="1400"/>
              <a:buNone/>
            </a:pPr>
            <a:r>
              <a:t/>
            </a:r>
            <a:endParaRPr/>
          </a:p>
        </p:txBody>
      </p:sp>
      <p:sp>
        <p:nvSpPr>
          <p:cNvPr id="72" name="Google Shape;72;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9" name="Google Shape;269;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Material y contenido no preparados: es decir, asistimos a las reuniones sin llevar nada listo de lo que probablemente se nos ha solicitado.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No se han definido los objetivos adecuadamente: las personas que asisten a la reunión no están totalmente seguras de qué va a tratar y el para qué se está convocando.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roles de los asistentes no están bien definidos: los colaboradores asisten, sin embargo, no conocen que rol desempeñarán en la reunión, por ende, no se preparan adecuadamente y se pierde el tiempo durante la reunión para asignarlos.</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Duración excesiva: normalmente las reuniones tienden a demorar más de lo necesario, principalmente por la falta de preparación.</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No se traducen en acciones: lo que se habla en la reunión no se plasma de una forma práctica y por ello, muchas veces no se llega a ningún objetivo.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 </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Para poder combatir este aspecto es importante tener en cuenta lo que acabamos de mencionar, así que ya sea que nosotros convoquemos o que nos convoquen a una reunión, hay que tener en claro cuál es el objetivo y el rol que desempeñaremos en la reunión para de esa manera preparemos el material necesario y podamos tener una participación proactiva y por ende productiva.</a:t>
            </a:r>
            <a:endParaRPr/>
          </a:p>
          <a:p>
            <a:pPr indent="0" lvl="0" marL="0" rtl="0" algn="l">
              <a:lnSpc>
                <a:spcPct val="80000"/>
              </a:lnSpc>
              <a:spcBef>
                <a:spcPts val="0"/>
              </a:spcBef>
              <a:spcAft>
                <a:spcPts val="0"/>
              </a:spcAft>
              <a:buSzPts val="1400"/>
              <a:buNone/>
            </a:pPr>
            <a:r>
              <a:t/>
            </a:r>
            <a:endParaRPr sz="1400"/>
          </a:p>
        </p:txBody>
      </p:sp>
      <p:sp>
        <p:nvSpPr>
          <p:cNvPr id="270" name="Google Shape;270;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2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0" name="Google Shape;280;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Material y contenido no preparados: es decir, asistimos a las reuniones sin llevar nada listo de lo que probablemente se nos ha solicitado.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No se han definido los objetivos adecuadamente: las personas que asisten a la reunión no están totalmente seguras de qué va a tratar y el para qué se está convocando.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roles de los asistentes no están bien definidos: los colaboradores asisten, sin embargo, no conocen que rol desempeñarán en la reunión, por ende, no se preparan adecuadamente y se pierde el tiempo durante la reunión para asignarlos.</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Duración excesiva: normalmente las reuniones tienden a demorar más de lo necesario, principalmente por la falta de preparación.</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No se traducen en acciones: lo que se habla en la reunión no se plasma de una forma práctica y por ello, muchas veces no se llega a ningún objetivo.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 </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Para poder combatir este aspecto es importante tener en cuenta lo que acabamos de mencionar, así que ya sea que nosotros convoquemos o que nos convoquen a una reunión, hay que tener en claro cuál es el objetivo y el rol que desempeñaremos en la reunión para de esa manera preparemos el material necesario y podamos tener una participación proactiva y por ende productiva.</a:t>
            </a:r>
            <a:endParaRPr/>
          </a:p>
          <a:p>
            <a:pPr indent="0" lvl="0" marL="0" rtl="0" algn="l">
              <a:lnSpc>
                <a:spcPct val="80000"/>
              </a:lnSpc>
              <a:spcBef>
                <a:spcPts val="0"/>
              </a:spcBef>
              <a:spcAft>
                <a:spcPts val="0"/>
              </a:spcAft>
              <a:buSzPts val="1400"/>
              <a:buNone/>
            </a:pPr>
            <a:r>
              <a:t/>
            </a:r>
            <a:endParaRPr sz="1400"/>
          </a:p>
        </p:txBody>
      </p:sp>
      <p:sp>
        <p:nvSpPr>
          <p:cNvPr id="281" name="Google Shape;281;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2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Material y contenido no preparados: es decir, asistimos a las reuniones sin llevar nada listo de lo que probablemente se nos ha solicitado.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No se han definido los objetivos adecuadamente: las personas que asisten a la reunión no están totalmente seguras de qué va a tratar y el para qué se está convocando.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roles de los asistentes no están bien definidos: los colaboradores asisten, sin embargo, no conocen que rol desempeñarán en la reunión, por ende, no se preparan adecuadamente y se pierde el tiempo durante la reunión para asignarlos.</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Duración excesiva: normalmente las reuniones tienden a demorar más de lo necesario, principalmente por la falta de preparación.</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No se traducen en acciones: lo que se habla en la reunión no se plasma de una forma práctica y por ello, muchas veces no se llega a ningún objetivo.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 </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Para poder combatir este aspecto es importante tener en cuenta lo que acabamos de mencionar, así que ya sea que nosotros convoquemos o que nos convoquen a una reunión, hay que tener en claro cuál es el objetivo y el rol que desempeñaremos en la reunión para de esa manera preparemos el material necesario y podamos tener una participación proactiva y por ende productiva.</a:t>
            </a:r>
            <a:endParaRPr/>
          </a:p>
          <a:p>
            <a:pPr indent="0" lvl="0" marL="0" rtl="0" algn="l">
              <a:lnSpc>
                <a:spcPct val="80000"/>
              </a:lnSpc>
              <a:spcBef>
                <a:spcPts val="0"/>
              </a:spcBef>
              <a:spcAft>
                <a:spcPts val="0"/>
              </a:spcAft>
              <a:buSzPts val="1400"/>
              <a:buNone/>
            </a:pPr>
            <a:r>
              <a:t/>
            </a:r>
            <a:endParaRPr sz="1400"/>
          </a:p>
        </p:txBody>
      </p:sp>
      <p:sp>
        <p:nvSpPr>
          <p:cNvPr id="292" name="Google Shape;292;p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4" name="Google Shape;304;p2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10" name="Google Shape;310;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t>HAGAMOS EL SIGUIENTE EJERCICIO</a:t>
            </a:r>
            <a:endParaRPr/>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rPr lang="es-PE" sz="2000"/>
              <a:t>1. Escribe en el primer cuadro 3 actividades, temas pendientes o compromisos rotos que hemos dejado sin resolver en estos últimos meses por falta de tiempo</a:t>
            </a:r>
            <a:endParaRPr/>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rPr lang="es-PE" sz="2000"/>
              <a:t>2. En el recuadro número dos escribe por qué se quedaron pendientes o no se cumplieron? Cuál es el motivo por el cuál no los hiciste.</a:t>
            </a:r>
            <a:endParaRPr/>
          </a:p>
          <a:p>
            <a:pPr indent="0" lvl="0" marL="0" rtl="0" algn="l">
              <a:lnSpc>
                <a:spcPct val="100000"/>
              </a:lnSpc>
              <a:spcBef>
                <a:spcPts val="0"/>
              </a:spcBef>
              <a:spcAft>
                <a:spcPts val="0"/>
              </a:spcAft>
              <a:buSzPts val="1400"/>
              <a:buNone/>
            </a:pPr>
            <a:r>
              <a:t/>
            </a:r>
            <a:endParaRPr sz="2000"/>
          </a:p>
          <a:p>
            <a:pPr indent="0" lvl="0" marL="0" rtl="0" algn="l">
              <a:lnSpc>
                <a:spcPct val="100000"/>
              </a:lnSpc>
              <a:spcBef>
                <a:spcPts val="0"/>
              </a:spcBef>
              <a:spcAft>
                <a:spcPts val="0"/>
              </a:spcAft>
              <a:buSzPts val="1400"/>
              <a:buNone/>
            </a:pPr>
            <a:r>
              <a:rPr lang="es-PE" sz="2000"/>
              <a:t>3. Qué podemos hacer al respecto? (puedes generar compromisos)</a:t>
            </a:r>
            <a:endParaRPr sz="2000"/>
          </a:p>
        </p:txBody>
      </p:sp>
      <p:sp>
        <p:nvSpPr>
          <p:cNvPr id="311" name="Google Shape;311;p2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s-PE"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2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9" name="Google Shape;319;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2000"/>
              <a:buFont typeface="Calibri"/>
              <a:buNone/>
            </a:pPr>
            <a:r>
              <a:rPr lang="es-PE" sz="2000">
                <a:solidFill>
                  <a:schemeClr val="dk1"/>
                </a:solidFill>
                <a:latin typeface="Calibri"/>
                <a:ea typeface="Calibri"/>
                <a:cs typeface="Calibri"/>
                <a:sym typeface="Calibri"/>
              </a:rPr>
              <a:t>Existen además algunos factores que reducen nuestro tiempo de forma drástica y no sólo en el trabajo, ya que muchas veces la sensación de falta de tiempo se da también fuera de trabajo y solemos echarle la culpa a que este último nos absorbe demasiado, pero no nos percatamos que factores como la televisión y la internet hacen que perdamos tiempo al usarlos, sin embargo, esto no implica desaparecer su uso, sino simplemente reducirlo.</a:t>
            </a:r>
            <a:endParaRPr/>
          </a:p>
          <a:p>
            <a:pPr indent="0" lvl="0" marL="0" rtl="0" algn="l">
              <a:lnSpc>
                <a:spcPct val="100000"/>
              </a:lnSpc>
              <a:spcBef>
                <a:spcPts val="0"/>
              </a:spcBef>
              <a:spcAft>
                <a:spcPts val="0"/>
              </a:spcAft>
              <a:buSzPts val="1400"/>
              <a:buNone/>
            </a:pPr>
            <a:r>
              <a:t/>
            </a:r>
            <a:endParaRPr/>
          </a:p>
        </p:txBody>
      </p:sp>
      <p:sp>
        <p:nvSpPr>
          <p:cNvPr id="320" name="Google Shape;320;p2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2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9" name="Google Shape;329;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2000"/>
              <a:buFont typeface="Calibri"/>
              <a:buNone/>
            </a:pPr>
            <a:r>
              <a:rPr lang="es-PE" sz="2000">
                <a:solidFill>
                  <a:schemeClr val="dk1"/>
                </a:solidFill>
                <a:latin typeface="Calibri"/>
                <a:ea typeface="Calibri"/>
                <a:cs typeface="Calibri"/>
                <a:sym typeface="Calibri"/>
              </a:rPr>
              <a:t>Existen además algunos factores que reducen nuestro tiempo de forma drástica y no sólo en el trabajo, ya que muchas veces la sensación de falta de tiempo se da también fuera de trabajo y solemos echarle la culpa a que este último nos absorbe demasiado, pero no nos percatamos que factores como la televisión y la internet hacen que perdamos tiempo al usarlos, sin embargo, esto no implica desaparecer su uso, sino simplemente reducirlo.</a:t>
            </a:r>
            <a:endParaRPr/>
          </a:p>
          <a:p>
            <a:pPr indent="0" lvl="0" marL="0" rtl="0" algn="l">
              <a:lnSpc>
                <a:spcPct val="100000"/>
              </a:lnSpc>
              <a:spcBef>
                <a:spcPts val="0"/>
              </a:spcBef>
              <a:spcAft>
                <a:spcPts val="0"/>
              </a:spcAft>
              <a:buSzPts val="1400"/>
              <a:buNone/>
            </a:pPr>
            <a:r>
              <a:t/>
            </a:r>
            <a:endParaRPr/>
          </a:p>
        </p:txBody>
      </p:sp>
      <p:sp>
        <p:nvSpPr>
          <p:cNvPr id="330" name="Google Shape;330;p2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2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9" name="Google Shape;339;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2000"/>
              <a:buFont typeface="Calibri"/>
              <a:buNone/>
            </a:pPr>
            <a:r>
              <a:rPr lang="es-PE" sz="2000">
                <a:solidFill>
                  <a:schemeClr val="dk1"/>
                </a:solidFill>
                <a:latin typeface="Calibri"/>
                <a:ea typeface="Calibri"/>
                <a:cs typeface="Calibri"/>
                <a:sym typeface="Calibri"/>
              </a:rPr>
              <a:t>Existen además algunos factores que reducen nuestro tiempo de forma drástica y no sólo en el trabajo, ya que muchas veces la sensación de falta de tiempo se da también fuera de trabajo y solemos echarle la culpa a que este último nos absorbe demasiado, pero no nos percatamos que factores como la televisión y la internet hacen que perdamos tiempo al usarlos, sin embargo, esto no implica desaparecer su uso, sino simplemente reducirlo.</a:t>
            </a:r>
            <a:endParaRPr/>
          </a:p>
          <a:p>
            <a:pPr indent="0" lvl="0" marL="0" rtl="0" algn="l">
              <a:lnSpc>
                <a:spcPct val="100000"/>
              </a:lnSpc>
              <a:spcBef>
                <a:spcPts val="0"/>
              </a:spcBef>
              <a:spcAft>
                <a:spcPts val="0"/>
              </a:spcAft>
              <a:buSzPts val="1400"/>
              <a:buNone/>
            </a:pPr>
            <a:r>
              <a:t/>
            </a:r>
            <a:endParaRPr/>
          </a:p>
        </p:txBody>
      </p:sp>
      <p:sp>
        <p:nvSpPr>
          <p:cNvPr id="340" name="Google Shape;340;p2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2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1" name="Google Shape;351;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2000"/>
              <a:buFont typeface="Calibri"/>
              <a:buNone/>
            </a:pPr>
            <a:r>
              <a:rPr lang="es-PE" sz="2000">
                <a:solidFill>
                  <a:schemeClr val="dk1"/>
                </a:solidFill>
                <a:latin typeface="Calibri"/>
                <a:ea typeface="Calibri"/>
                <a:cs typeface="Calibri"/>
                <a:sym typeface="Calibri"/>
              </a:rPr>
              <a:t>Existen además algunos factores que reducen nuestro tiempo de forma drástica y no sólo en el trabajo, ya que muchas veces la sensación de falta de tiempo se da también fuera de trabajo y solemos echarle la culpa a que este último nos absorbe demasiado, pero no nos percatamos que factores como la televisión y la internet hacen que perdamos tiempo al usarlos, sin embargo, esto no implica desaparecer su uso, sino simplemente reducirlo.</a:t>
            </a:r>
            <a:endParaRPr/>
          </a:p>
          <a:p>
            <a:pPr indent="0" lvl="0" marL="0" rtl="0" algn="l">
              <a:lnSpc>
                <a:spcPct val="100000"/>
              </a:lnSpc>
              <a:spcBef>
                <a:spcPts val="0"/>
              </a:spcBef>
              <a:spcAft>
                <a:spcPts val="0"/>
              </a:spcAft>
              <a:buSzPts val="1400"/>
              <a:buNone/>
            </a:pPr>
            <a:r>
              <a:t/>
            </a:r>
            <a:endParaRPr/>
          </a:p>
        </p:txBody>
      </p:sp>
      <p:sp>
        <p:nvSpPr>
          <p:cNvPr id="352" name="Google Shape;352;p2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2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4" name="Google Shape;364;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400"/>
              <a:buNone/>
            </a:pPr>
            <a:r>
              <a:rPr lang="es-PE" sz="1700">
                <a:solidFill>
                  <a:schemeClr val="dk1"/>
                </a:solidFill>
                <a:latin typeface="Calibri"/>
                <a:ea typeface="Calibri"/>
                <a:cs typeface="Calibri"/>
                <a:sym typeface="Calibri"/>
              </a:rPr>
              <a:t>El COMPROMISO, es fundamental, debes comprometerte en invertir tu tiempo sólo en aquellas actividades que están alineadas con tus objetivos/metas, es decir, no sucumbir ante los miles de distractores que pueden afectar tu concentración y por ende, tu trabajo.</a:t>
            </a:r>
            <a:endParaRPr/>
          </a:p>
          <a:p>
            <a:pPr indent="0" lvl="0" marL="0" rtl="0" algn="l">
              <a:lnSpc>
                <a:spcPct val="90000"/>
              </a:lnSpc>
              <a:spcBef>
                <a:spcPts val="0"/>
              </a:spcBef>
              <a:spcAft>
                <a:spcPts val="0"/>
              </a:spcAft>
              <a:buSzPts val="1400"/>
              <a:buNone/>
            </a:pPr>
            <a:r>
              <a:rPr lang="es-PE" sz="1700">
                <a:solidFill>
                  <a:schemeClr val="dk1"/>
                </a:solidFill>
                <a:latin typeface="Calibri"/>
                <a:ea typeface="Calibri"/>
                <a:cs typeface="Calibri"/>
                <a:sym typeface="Calibri"/>
              </a:rPr>
              <a:t>Por ejemplo, al estar realizando una tarea importante en tu trabajo, decidir que dejarás de lado tu celular por el tiempo que te tome finalizar con esa tarea, lo pondrás en silencio, con la pantalla volteada y lejos de ti, recuerda, si es una emergencia, dejarán un mensaje de voz o se comunicarán con un amigo para que te avise.</a:t>
            </a:r>
            <a:endParaRPr/>
          </a:p>
          <a:p>
            <a:pPr indent="0" lvl="0" marL="0" rtl="0" algn="l">
              <a:lnSpc>
                <a:spcPct val="90000"/>
              </a:lnSpc>
              <a:spcBef>
                <a:spcPts val="0"/>
              </a:spcBef>
              <a:spcAft>
                <a:spcPts val="0"/>
              </a:spcAft>
              <a:buSzPts val="1400"/>
              <a:buNone/>
            </a:pPr>
            <a:r>
              <a:rPr lang="es-PE" sz="1700">
                <a:solidFill>
                  <a:schemeClr val="dk1"/>
                </a:solidFill>
                <a:latin typeface="Calibri"/>
                <a:ea typeface="Calibri"/>
                <a:cs typeface="Calibri"/>
                <a:sym typeface="Calibri"/>
              </a:rPr>
              <a:t>Otro ejemplo puede ser, si decides ponerte a hacer tu tarea en casa, apaga la televisión, es un gran distractor, no digas que no puedes estudiar con mucho silencio o que “necesitas compañía”, lo único que lograrás así es prestar más atención a eventos que no favorecerán el logro de tus objetivos.</a:t>
            </a:r>
            <a:endParaRPr/>
          </a:p>
          <a:p>
            <a:pPr indent="0" lvl="0" marL="0" rtl="0" algn="l">
              <a:lnSpc>
                <a:spcPct val="90000"/>
              </a:lnSpc>
              <a:spcBef>
                <a:spcPts val="0"/>
              </a:spcBef>
              <a:spcAft>
                <a:spcPts val="0"/>
              </a:spcAft>
              <a:buSzPts val="1400"/>
              <a:buNone/>
            </a:pPr>
            <a:r>
              <a:t/>
            </a:r>
            <a:endParaRPr sz="1700"/>
          </a:p>
        </p:txBody>
      </p:sp>
      <p:sp>
        <p:nvSpPr>
          <p:cNvPr id="365" name="Google Shape;365;p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 name="Google Shape;85;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En primer lugar, vamos a ver las interrupciones, en este factor que nos distrae de nuestro objetivo podemos encontrar aquellos enemigos como: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mensajes de texto que ya son muy poco usados pero por ahí puede llegar alguno, por ejemplo de un candidato que te avisa que no va a asistir a la entrevista pactada.</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whatsapp: todo el día suena, todos te escriben justo cuando tu esperas que no lo hagan porque estás muy concentrado en el trabajo, y claro, muchas veces somos muy débiles y más es lo que estamos pendientes del mismo que de trabajar.</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correo electrónico: llegas a la oficina y tienes más de 20 correos por revisar del día anterior y durante el resto del día siguen llegando más y más, usualmente, una notificación nos “avisa” (distrae) constantemente.</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Las llamadas: tenemos diferentes llamadas que hacer normalmente, además, debemos responder muchas más día a día, llega un momento en el que ya no quieres ver el teléfono. Claro está, no sólo son llamadas de trabajo, muchas veces también son familiares o amicales.</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compañeros: siempre existen interrupciones por parte de los compañeros de trabajo, ya sea por tareas que puedan solicitar, dudas que deseen absolver, bromas o simplemente deseos de “perder el tiempo”</a:t>
            </a:r>
            <a:endParaRPr/>
          </a:p>
          <a:p>
            <a:pPr indent="0" lvl="0" marL="0" rtl="0" algn="l">
              <a:lnSpc>
                <a:spcPct val="80000"/>
              </a:lnSpc>
              <a:spcBef>
                <a:spcPts val="0"/>
              </a:spcBef>
              <a:spcAft>
                <a:spcPts val="0"/>
              </a:spcAft>
              <a:buSzPts val="1400"/>
              <a:buNone/>
            </a:pPr>
            <a:r>
              <a:t/>
            </a:r>
            <a:endParaRPr sz="1400"/>
          </a:p>
        </p:txBody>
      </p:sp>
      <p:sp>
        <p:nvSpPr>
          <p:cNvPr id="86" name="Google Shape;86;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3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2" name="Google Shape;372;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2000"/>
              <a:buFont typeface="Calibri"/>
              <a:buNone/>
            </a:pPr>
            <a:r>
              <a:rPr lang="es-PE" sz="2000">
                <a:solidFill>
                  <a:schemeClr val="dk1"/>
                </a:solidFill>
                <a:latin typeface="Calibri"/>
                <a:ea typeface="Calibri"/>
                <a:cs typeface="Calibri"/>
                <a:sym typeface="Calibri"/>
              </a:rPr>
              <a:t>“Aprende a decir NO”, esto es importante pues si ya tienes un día planificado por ejemplo con varias tareas clave, sabes que no vas a tener tiempo para realizar alguna otra tarea y debes saber decir no a la persona que te de la nueva tarea, o en todo caso, aprender a delegar, reorganizarte rápidamente si observas que es una tarea “Importante e Urgente” o agregarla a tu lista de pendientes para poder organizarla más tarde.</a:t>
            </a:r>
            <a:endParaRPr/>
          </a:p>
          <a:p>
            <a:pPr indent="0" lvl="0" marL="0" rtl="0" algn="l">
              <a:lnSpc>
                <a:spcPct val="100000"/>
              </a:lnSpc>
              <a:spcBef>
                <a:spcPts val="0"/>
              </a:spcBef>
              <a:spcAft>
                <a:spcPts val="0"/>
              </a:spcAft>
              <a:buSzPts val="1400"/>
              <a:buNone/>
            </a:pPr>
            <a:r>
              <a:t/>
            </a:r>
            <a:endParaRPr sz="2000"/>
          </a:p>
        </p:txBody>
      </p:sp>
      <p:sp>
        <p:nvSpPr>
          <p:cNvPr id="373" name="Google Shape;373;p3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3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1" name="Google Shape;381;p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“Define momentos de descanso”, hay que recordar que somos seres humanos y no máquinas, aunque quisiéramos poder avanzar todo en un solo día y nunca descansar, eso es algo imposible, como seres humanos tenemos limitaciones y para tener una adecuada cantidad de energía y de concentración, es importante tomarnos un descanso. </a:t>
            </a:r>
            <a:endParaRPr/>
          </a:p>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Sin embargo, se debe saber cuándo tomar un descanso, por ejemplo, en esta imagen, ¿qué opinan de la decisión del empleado? Efectivamente, es totalmente errónea.</a:t>
            </a:r>
            <a:endParaRPr/>
          </a:p>
          <a:p>
            <a:pPr indent="0" lvl="0" marL="0" rtl="0" algn="l">
              <a:lnSpc>
                <a:spcPct val="100000"/>
              </a:lnSpc>
              <a:spcBef>
                <a:spcPts val="0"/>
              </a:spcBef>
              <a:spcAft>
                <a:spcPts val="0"/>
              </a:spcAft>
              <a:buSzPts val="1400"/>
              <a:buNone/>
            </a:pPr>
            <a:r>
              <a:t/>
            </a:r>
            <a:endParaRPr sz="2000"/>
          </a:p>
        </p:txBody>
      </p:sp>
      <p:sp>
        <p:nvSpPr>
          <p:cNvPr id="382" name="Google Shape;382;p3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3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1" name="Google Shape;391;p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Pero, podemos tomar descansos donde ir a tomar agua, tomarnos un café o realizar ejercicios diseñados para evitar el estrés en el trabajo. Estos descansos, no deben interferir absolutamente en la realización de las tareas clave del día.</a:t>
            </a:r>
            <a:endParaRPr/>
          </a:p>
          <a:p>
            <a:pPr indent="0" lvl="0" marL="0" rtl="0" algn="l">
              <a:lnSpc>
                <a:spcPct val="100000"/>
              </a:lnSpc>
              <a:spcBef>
                <a:spcPts val="0"/>
              </a:spcBef>
              <a:spcAft>
                <a:spcPts val="0"/>
              </a:spcAft>
              <a:buSzPts val="1400"/>
              <a:buNone/>
            </a:pPr>
            <a:r>
              <a:t/>
            </a:r>
            <a:endParaRPr sz="2000"/>
          </a:p>
        </p:txBody>
      </p:sp>
      <p:sp>
        <p:nvSpPr>
          <p:cNvPr id="392" name="Google Shape;392;p3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3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2" name="Google Shape;402;p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Por último, es importante aprender a DELEGAR, para entender mejor el concepto, debemos entender que el delegar es una herramienta, a través de la cual  no sólo transferimos tareas y funciones, sino también responsabilidad. </a:t>
            </a:r>
            <a:endParaRPr/>
          </a:p>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Esta herramienta nos permitirá:</a:t>
            </a:r>
            <a:endParaRPr/>
          </a:p>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Ahorrar tiempo</a:t>
            </a:r>
            <a:endParaRPr/>
          </a:p>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Aliviar la presión del trabajo</a:t>
            </a:r>
            <a:endParaRPr/>
          </a:p>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Liberarse de tareas rutinarias</a:t>
            </a:r>
            <a:endParaRPr/>
          </a:p>
          <a:p>
            <a:pPr indent="0" lvl="0" marL="0" rtl="0" algn="l">
              <a:lnSpc>
                <a:spcPct val="100000"/>
              </a:lnSpc>
              <a:spcBef>
                <a:spcPts val="0"/>
              </a:spcBef>
              <a:spcAft>
                <a:spcPts val="0"/>
              </a:spcAft>
              <a:buSzPts val="1400"/>
              <a:buNone/>
            </a:pPr>
            <a:r>
              <a:rPr lang="es-PE" sz="2000">
                <a:solidFill>
                  <a:schemeClr val="dk1"/>
                </a:solidFill>
                <a:latin typeface="Calibri"/>
                <a:ea typeface="Calibri"/>
                <a:cs typeface="Calibri"/>
                <a:sym typeface="Calibri"/>
              </a:rPr>
              <a:t>Desarrollar actividades más relacionadas a tu objetivo</a:t>
            </a:r>
            <a:endParaRPr/>
          </a:p>
          <a:p>
            <a:pPr indent="0" lvl="0" marL="0" rtl="0" algn="l">
              <a:lnSpc>
                <a:spcPct val="100000"/>
              </a:lnSpc>
              <a:spcBef>
                <a:spcPts val="0"/>
              </a:spcBef>
              <a:spcAft>
                <a:spcPts val="0"/>
              </a:spcAft>
              <a:buSzPts val="1400"/>
              <a:buNone/>
            </a:pPr>
            <a:r>
              <a:t/>
            </a:r>
            <a:endParaRPr/>
          </a:p>
        </p:txBody>
      </p:sp>
      <p:sp>
        <p:nvSpPr>
          <p:cNvPr id="403" name="Google Shape;403;p3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3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9" name="Google Shape;409;p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250">
                <a:solidFill>
                  <a:schemeClr val="dk1"/>
                </a:solidFill>
                <a:latin typeface="Calibri"/>
                <a:ea typeface="Calibri"/>
                <a:cs typeface="Calibri"/>
                <a:sym typeface="Calibri"/>
              </a:rPr>
              <a:t>Como cualquier actividad, es importante definir los requisitos necesarios para poder realizarla:</a:t>
            </a:r>
            <a:endParaRPr/>
          </a:p>
          <a:p>
            <a:pPr indent="0" lvl="0" marL="0" rtl="0" algn="l">
              <a:lnSpc>
                <a:spcPct val="80000"/>
              </a:lnSpc>
              <a:spcBef>
                <a:spcPts val="0"/>
              </a:spcBef>
              <a:spcAft>
                <a:spcPts val="0"/>
              </a:spcAft>
              <a:buSzPts val="1400"/>
              <a:buNone/>
            </a:pPr>
            <a:r>
              <a:rPr lang="es-PE" sz="1250">
                <a:solidFill>
                  <a:schemeClr val="dk1"/>
                </a:solidFill>
                <a:latin typeface="Calibri"/>
                <a:ea typeface="Calibri"/>
                <a:cs typeface="Calibri"/>
                <a:sym typeface="Calibri"/>
              </a:rPr>
              <a:t>Es importante precisar tareas y funciones: es decir, que la persona a quien delegue sepa qué debe hacer específicamente.</a:t>
            </a:r>
            <a:endParaRPr/>
          </a:p>
          <a:p>
            <a:pPr indent="0" lvl="0" marL="0" rtl="0" algn="l">
              <a:lnSpc>
                <a:spcPct val="80000"/>
              </a:lnSpc>
              <a:spcBef>
                <a:spcPts val="0"/>
              </a:spcBef>
              <a:spcAft>
                <a:spcPts val="0"/>
              </a:spcAft>
              <a:buSzPts val="1400"/>
              <a:buNone/>
            </a:pPr>
            <a:r>
              <a:rPr lang="es-PE" sz="1250">
                <a:solidFill>
                  <a:schemeClr val="dk1"/>
                </a:solidFill>
                <a:latin typeface="Calibri"/>
                <a:ea typeface="Calibri"/>
                <a:cs typeface="Calibri"/>
                <a:sym typeface="Calibri"/>
              </a:rPr>
              <a:t>Definir consignas con claridad: implica brindar adecuadamente las instrucciones para el logro del primer punto.</a:t>
            </a:r>
            <a:endParaRPr/>
          </a:p>
          <a:p>
            <a:pPr indent="0" lvl="0" marL="0" rtl="0" algn="l">
              <a:lnSpc>
                <a:spcPct val="80000"/>
              </a:lnSpc>
              <a:spcBef>
                <a:spcPts val="0"/>
              </a:spcBef>
              <a:spcAft>
                <a:spcPts val="0"/>
              </a:spcAft>
              <a:buSzPts val="1400"/>
              <a:buNone/>
            </a:pPr>
            <a:r>
              <a:rPr lang="es-PE" sz="1250">
                <a:solidFill>
                  <a:schemeClr val="dk1"/>
                </a:solidFill>
                <a:latin typeface="Calibri"/>
                <a:ea typeface="Calibri"/>
                <a:cs typeface="Calibri"/>
                <a:sym typeface="Calibri"/>
              </a:rPr>
              <a:t>Pedir compromiso con lo delegado: delegar no implica ordenar realizar algo que uno no puede o no quiere hacer, por el contrario, implica lograr solicitar y generar un compromiso por parte de la otra persona para cumplir las tareas y funciones delegadas.</a:t>
            </a:r>
            <a:endParaRPr/>
          </a:p>
          <a:p>
            <a:pPr indent="0" lvl="0" marL="0" rtl="0" algn="l">
              <a:lnSpc>
                <a:spcPct val="80000"/>
              </a:lnSpc>
              <a:spcBef>
                <a:spcPts val="0"/>
              </a:spcBef>
              <a:spcAft>
                <a:spcPts val="0"/>
              </a:spcAft>
              <a:buSzPts val="1400"/>
              <a:buNone/>
            </a:pPr>
            <a:r>
              <a:rPr lang="es-PE" sz="1250">
                <a:solidFill>
                  <a:schemeClr val="dk1"/>
                </a:solidFill>
                <a:latin typeface="Calibri"/>
                <a:ea typeface="Calibri"/>
                <a:cs typeface="Calibri"/>
                <a:sym typeface="Calibri"/>
              </a:rPr>
              <a:t>Anticiparse: ya sea a los posibles obstáculos que surjan en el camino y tener alternativas de solución a los mismos, para poder indicarlas y guiar a la persona a quien delegamos</a:t>
            </a:r>
            <a:endParaRPr/>
          </a:p>
          <a:p>
            <a:pPr indent="0" lvl="0" marL="0" rtl="0" algn="l">
              <a:lnSpc>
                <a:spcPct val="80000"/>
              </a:lnSpc>
              <a:spcBef>
                <a:spcPts val="0"/>
              </a:spcBef>
              <a:spcAft>
                <a:spcPts val="0"/>
              </a:spcAft>
              <a:buSzPts val="1400"/>
              <a:buNone/>
            </a:pPr>
            <a:r>
              <a:rPr lang="es-PE" sz="1250">
                <a:solidFill>
                  <a:schemeClr val="dk1"/>
                </a:solidFill>
                <a:latin typeface="Calibri"/>
                <a:ea typeface="Calibri"/>
                <a:cs typeface="Calibri"/>
                <a:sym typeface="Calibri"/>
              </a:rPr>
              <a:t>Establecer tiempos y criterios: dejar en claro en cuánto tiempo se espera se cumpla con la tarea asignada y a través de qué manera se va a evaluar el desempeño.</a:t>
            </a:r>
            <a:endParaRPr/>
          </a:p>
          <a:p>
            <a:pPr indent="0" lvl="0" marL="0" rtl="0" algn="l">
              <a:lnSpc>
                <a:spcPct val="80000"/>
              </a:lnSpc>
              <a:spcBef>
                <a:spcPts val="0"/>
              </a:spcBef>
              <a:spcAft>
                <a:spcPts val="0"/>
              </a:spcAft>
              <a:buSzPts val="1400"/>
              <a:buNone/>
            </a:pPr>
            <a:r>
              <a:rPr lang="es-PE" sz="1250">
                <a:solidFill>
                  <a:schemeClr val="dk1"/>
                </a:solidFill>
                <a:latin typeface="Calibri"/>
                <a:ea typeface="Calibri"/>
                <a:cs typeface="Calibri"/>
                <a:sym typeface="Calibri"/>
              </a:rPr>
              <a:t>Establecer límites de decisión: este tema es importante, pues aunque la otra persona vaya a ser quien desarrolle una tarea o función determinada, es probable que puedan surgir momentos donde la decisión deba pasar por nosotros ya sea por el grado de autoridad como de responsabilidad sobre un tema determinado.</a:t>
            </a:r>
            <a:endParaRPr/>
          </a:p>
          <a:p>
            <a:pPr indent="0" lvl="0" marL="0" rtl="0" algn="l">
              <a:lnSpc>
                <a:spcPct val="80000"/>
              </a:lnSpc>
              <a:spcBef>
                <a:spcPts val="0"/>
              </a:spcBef>
              <a:spcAft>
                <a:spcPts val="0"/>
              </a:spcAft>
              <a:buSzPts val="1400"/>
              <a:buNone/>
            </a:pPr>
            <a:r>
              <a:rPr lang="es-PE" sz="1250">
                <a:solidFill>
                  <a:schemeClr val="dk1"/>
                </a:solidFill>
                <a:latin typeface="Calibri"/>
                <a:ea typeface="Calibri"/>
                <a:cs typeface="Calibri"/>
                <a:sym typeface="Calibri"/>
              </a:rPr>
              <a:t>Expresar la importancia y prioridad: recalcar y establecer la importancia de una determinada función y/o tarea, ya sea para motivar a la persona como para que conozca específicamente de qué se trata.</a:t>
            </a:r>
            <a:endParaRPr/>
          </a:p>
          <a:p>
            <a:pPr indent="0" lvl="0" marL="0" rtl="0" algn="l">
              <a:lnSpc>
                <a:spcPct val="80000"/>
              </a:lnSpc>
              <a:spcBef>
                <a:spcPts val="0"/>
              </a:spcBef>
              <a:spcAft>
                <a:spcPts val="0"/>
              </a:spcAft>
              <a:buSzPts val="1400"/>
              <a:buNone/>
            </a:pPr>
            <a:r>
              <a:t/>
            </a:r>
            <a:endParaRPr sz="1250"/>
          </a:p>
        </p:txBody>
      </p:sp>
      <p:sp>
        <p:nvSpPr>
          <p:cNvPr id="410" name="Google Shape;410;p3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3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4" name="Google Shape;424;p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425" name="Google Shape;425;p3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6" name="Google Shape;436;p3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3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5" name="Google Shape;445;p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446" name="Google Shape;446;p3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8" name="Google Shape;458;p3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 name="Google Shape;93;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En primer lugar, vamos a ver las interrupciones, en este factor que nos distrae de nuestro objetivo podemos encontrar aquellos enemigos como: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mensajes de texto que ya son muy poco usados pero por ahí puede llegar alguno, por ejemplo de un candidato que te avisa que no va a asistir a la entrevista pactada.</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whatsapp: todo el día suena, todos te escriben justo cuando tu esperas que no lo hagan porque estás muy concentrado en el trabajo, y claro, muchas veces somos muy débiles y más es lo que estamos pendientes del mismo que de trabajar.</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correo electrónico: llegas a la oficina y tienes más de 20 correos por revisar del día anterior y durante el resto del día siguen llegando más y más, usualmente, una notificación nos “avisa” (distrae) constantemente.</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Las llamadas: tenemos diferentes llamadas que hacer normalmente, además, debemos responder muchas más día a día, llega un momento en el que ya no quieres ver el teléfono. Claro está, no sólo son llamadas de trabajo, muchas veces también son familiares o amicales.</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compañeros: siempre existen interrupciones por parte de los compañeros de trabajo, ya sea por tareas que puedan solicitar, dudas que deseen absolver, bromas o simplemente deseos de “perder el tiempo”</a:t>
            </a:r>
            <a:endParaRPr/>
          </a:p>
          <a:p>
            <a:pPr indent="0" lvl="0" marL="0" rtl="0" algn="l">
              <a:lnSpc>
                <a:spcPct val="80000"/>
              </a:lnSpc>
              <a:spcBef>
                <a:spcPts val="0"/>
              </a:spcBef>
              <a:spcAft>
                <a:spcPts val="0"/>
              </a:spcAft>
              <a:buSzPts val="1400"/>
              <a:buNone/>
            </a:pPr>
            <a:r>
              <a:t/>
            </a:r>
            <a:endParaRPr sz="1400"/>
          </a:p>
        </p:txBody>
      </p:sp>
      <p:sp>
        <p:nvSpPr>
          <p:cNvPr id="94" name="Google Shape;94;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En primer lugar, vamos a ver las interrupciones, en este factor que nos distrae de nuestro objetivo podemos encontrar aquellos enemigos como: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mensajes de texto que ya son muy poco usados pero por ahí puede llegar alguno, por ejemplo de un candidato que te avisa que no va a asistir a la entrevista pactada.</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whatsapp: todo el día suena, todos te escriben justo cuando tu esperas que no lo hagan porque estás muy concentrado en el trabajo, y claro, muchas veces somos muy débiles y más es lo que estamos pendientes del mismo que de trabajar.</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correo electrónico: llegas a la oficina y tienes más de 20 correos por revisar del día anterior y durante el resto del día siguen llegando más y más, usualmente, una notificación nos “avisa” (distrae) constantemente.</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Las llamadas: tenemos diferentes llamadas que hacer normalmente, además, debemos responder muchas más día a día, llega un momento en el que ya no quieres ver el teléfono. Claro está, no sólo son llamadas de trabajo, muchas veces también son familiares o amicales.</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compañeros: siempre existen interrupciones por parte de los compañeros de trabajo, ya sea por tareas que puedan solicitar, dudas que deseen absolver, bromas o simplemente deseos de “perder el tiempo”</a:t>
            </a:r>
            <a:endParaRPr/>
          </a:p>
          <a:p>
            <a:pPr indent="0" lvl="0" marL="0" rtl="0" algn="l">
              <a:lnSpc>
                <a:spcPct val="80000"/>
              </a:lnSpc>
              <a:spcBef>
                <a:spcPts val="0"/>
              </a:spcBef>
              <a:spcAft>
                <a:spcPts val="0"/>
              </a:spcAft>
              <a:buSzPts val="1400"/>
              <a:buNone/>
            </a:pPr>
            <a:r>
              <a:t/>
            </a:r>
            <a:endParaRPr sz="1400"/>
          </a:p>
        </p:txBody>
      </p:sp>
      <p:sp>
        <p:nvSpPr>
          <p:cNvPr id="103" name="Google Shape;103;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2" name="Google Shape;112;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En primer lugar, vamos a ver las interrupciones, en este factor que nos distrae de nuestro objetivo podemos encontrar aquellos enemigos como: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mensajes de texto que ya son muy poco usados pero por ahí puede llegar alguno, por ejemplo de un candidato que te avisa que no va a asistir a la entrevista pactada.</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whatsapp: todo el día suena, todos te escriben justo cuando tu esperas que no lo hagan porque estás muy concentrado en el trabajo, y claro, muchas veces somos muy débiles y más es lo que estamos pendientes del mismo que de trabajar.</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correo electrónico: llegas a la oficina y tienes más de 20 correos por revisar del día anterior y durante el resto del día siguen llegando más y más, usualmente, una notificación nos “avisa” (distrae) constantemente.</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Las llamadas: tenemos diferentes llamadas que hacer normalmente, además, debemos responder muchas más día a día, llega un momento en el que ya no quieres ver el teléfono. Claro está, no sólo son llamadas de trabajo, muchas veces también son familiares o amicales.</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compañeros: siempre existen interrupciones por parte de los compañeros de trabajo, ya sea por tareas que puedan solicitar, dudas que deseen absolver, bromas o simplemente deseos de “perder el tiempo”</a:t>
            </a:r>
            <a:endParaRPr/>
          </a:p>
          <a:p>
            <a:pPr indent="0" lvl="0" marL="0" rtl="0" algn="l">
              <a:lnSpc>
                <a:spcPct val="80000"/>
              </a:lnSpc>
              <a:spcBef>
                <a:spcPts val="0"/>
              </a:spcBef>
              <a:spcAft>
                <a:spcPts val="0"/>
              </a:spcAft>
              <a:buSzPts val="1400"/>
              <a:buNone/>
            </a:pPr>
            <a:r>
              <a:t/>
            </a:r>
            <a:endParaRPr sz="1400"/>
          </a:p>
        </p:txBody>
      </p:sp>
      <p:sp>
        <p:nvSpPr>
          <p:cNvPr id="113" name="Google Shape;113;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 name="Google Shape;123;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En primer lugar, vamos a ver las interrupciones, en este factor que nos distrae de nuestro objetivo podemos encontrar aquellos enemigos como: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mensajes de texto que ya son muy poco usados pero por ahí puede llegar alguno, por ejemplo de un candidato que te avisa que no va a asistir a la entrevista pactada.</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whatsapp: todo el día suena, todos te escriben justo cuando tu esperas que no lo hagan porque estás muy concentrado en el trabajo, y claro, muchas veces somos muy débiles y más es lo que estamos pendientes del mismo que de trabajar.</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correo electrónico: llegas a la oficina y tienes más de 20 correos por revisar del día anterior y durante el resto del día siguen llegando más y más, usualmente, una notificación nos “avisa” (distrae) constantemente.</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Las llamadas: tenemos diferentes llamadas que hacer normalmente, además, debemos responder muchas más día a día, llega un momento en el que ya no quieres ver el teléfono. Claro está, no sólo son llamadas de trabajo, muchas veces también son familiares o amicales.</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compañeros: siempre existen interrupciones por parte de los compañeros de trabajo, ya sea por tareas que puedan solicitar, dudas que deseen absolver, bromas o simplemente deseos de “perder el tiempo”</a:t>
            </a:r>
            <a:endParaRPr/>
          </a:p>
          <a:p>
            <a:pPr indent="0" lvl="0" marL="0" rtl="0" algn="l">
              <a:lnSpc>
                <a:spcPct val="80000"/>
              </a:lnSpc>
              <a:spcBef>
                <a:spcPts val="0"/>
              </a:spcBef>
              <a:spcAft>
                <a:spcPts val="0"/>
              </a:spcAft>
              <a:buSzPts val="1400"/>
              <a:buNone/>
            </a:pPr>
            <a:r>
              <a:t/>
            </a:r>
            <a:endParaRPr sz="1400"/>
          </a:p>
        </p:txBody>
      </p:sp>
      <p:sp>
        <p:nvSpPr>
          <p:cNvPr id="124" name="Google Shape;124;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5" name="Google Shape;135;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En primer lugar, vamos a ver las interrupciones, en este factor que nos distrae de nuestro objetivo podemos encontrar aquellos enemigos como:</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mensajes de texto que ya son muy poco usados pero por ahí puede llegar alguno, por ejemplo de un candidato que te avisa que no va a asistir a la entrevista pactada.</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whatsapp: todo el día suena, todos te escriben justo cuando tu esperas que no lo hagan porque estás muy concentrado en el trabajo, y claro, muchas veces somos muy débiles y más es lo que estamos pendientes del mismo que de trabajar.</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El correo electrónico: llegas a la oficina y tienes más de 20 correos por revisar del día anterior y durante el resto del día siguen llegando más y más, usualmente, una notificación nos “avisa” (distrae) constantemente.</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Las llamadas: tenemos diferentes llamadas que hacer normalmente, además, debemos responder muchas más día a día, llega un momento en el que ya no quieres ver el teléfono. Claro está, no sólo son llamadas de trabajo, muchas veces también son familiares o amicales.</a:t>
            </a:r>
            <a:endParaRPr/>
          </a:p>
          <a:p>
            <a:pPr indent="0" lvl="0" marL="0" rtl="0" algn="l">
              <a:lnSpc>
                <a:spcPct val="80000"/>
              </a:lnSpc>
              <a:spcBef>
                <a:spcPts val="0"/>
              </a:spcBef>
              <a:spcAft>
                <a:spcPts val="0"/>
              </a:spcAft>
              <a:buSzPts val="1400"/>
              <a:buNone/>
            </a:pPr>
            <a:r>
              <a:rPr lang="es-PE" sz="1400">
                <a:solidFill>
                  <a:schemeClr val="dk1"/>
                </a:solidFill>
                <a:latin typeface="Calibri"/>
                <a:ea typeface="Calibri"/>
                <a:cs typeface="Calibri"/>
                <a:sym typeface="Calibri"/>
              </a:rPr>
              <a:t>Los compañeros: siempre existen interrupciones por parte de los compañeros de trabajo, ya sea por tareas que puedan solicitar, dudas que deseen absolver, bromas o simplemente deseos de “perder el tiempo”</a:t>
            </a:r>
            <a:endParaRPr/>
          </a:p>
          <a:p>
            <a:pPr indent="0" lvl="0" marL="0" rtl="0" algn="l">
              <a:lnSpc>
                <a:spcPct val="80000"/>
              </a:lnSpc>
              <a:spcBef>
                <a:spcPts val="0"/>
              </a:spcBef>
              <a:spcAft>
                <a:spcPts val="0"/>
              </a:spcAft>
              <a:buSzPts val="1400"/>
              <a:buNone/>
            </a:pPr>
            <a:r>
              <a:t/>
            </a:r>
            <a:endParaRPr sz="1400"/>
          </a:p>
        </p:txBody>
      </p:sp>
      <p:sp>
        <p:nvSpPr>
          <p:cNvPr id="136" name="Google Shape;136;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400"/>
              <a:buNone/>
            </a:pPr>
            <a:r>
              <a:rPr lang="es-PE" sz="1100">
                <a:solidFill>
                  <a:schemeClr val="dk1"/>
                </a:solidFill>
                <a:latin typeface="Calibri"/>
                <a:ea typeface="Calibri"/>
                <a:cs typeface="Calibri"/>
                <a:sym typeface="Calibri"/>
              </a:rPr>
              <a:t>Al haber identificado las principales interrupciones en un día de trabajo común, vamos a ver qué podemos hacer al respecto:</a:t>
            </a:r>
            <a:endParaRPr/>
          </a:p>
          <a:p>
            <a:pPr indent="0" lvl="0" marL="0" rtl="0" algn="l">
              <a:lnSpc>
                <a:spcPct val="80000"/>
              </a:lnSpc>
              <a:spcBef>
                <a:spcPts val="0"/>
              </a:spcBef>
              <a:spcAft>
                <a:spcPts val="0"/>
              </a:spcAft>
              <a:buSzPts val="1400"/>
              <a:buNone/>
            </a:pPr>
            <a:r>
              <a:rPr lang="es-PE" sz="1100">
                <a:solidFill>
                  <a:schemeClr val="dk1"/>
                </a:solidFill>
                <a:latin typeface="Calibri"/>
                <a:ea typeface="Calibri"/>
                <a:cs typeface="Calibri"/>
                <a:sym typeface="Calibri"/>
              </a:rPr>
              <a:t>Haz una lista de aproximadamente 15 interrupciones, para poder identificar las más peligrosas, debes puntuarlas del 1 al 10 teniendo en cuenta su impacto y su frecuencia.</a:t>
            </a:r>
            <a:endParaRPr/>
          </a:p>
          <a:p>
            <a:pPr indent="0" lvl="0" marL="0" rtl="0" algn="l">
              <a:lnSpc>
                <a:spcPct val="80000"/>
              </a:lnSpc>
              <a:spcBef>
                <a:spcPts val="0"/>
              </a:spcBef>
              <a:spcAft>
                <a:spcPts val="0"/>
              </a:spcAft>
              <a:buSzPts val="1400"/>
              <a:buNone/>
            </a:pPr>
            <a:r>
              <a:rPr lang="es-PE" sz="1100">
                <a:solidFill>
                  <a:schemeClr val="dk1"/>
                </a:solidFill>
                <a:latin typeface="Calibri"/>
                <a:ea typeface="Calibri"/>
                <a:cs typeface="Calibri"/>
                <a:sym typeface="Calibri"/>
              </a:rPr>
              <a:t>Es importante tener tu lista de tareas a la mano, normalmente las interrupciones se generan por la solicitud de tareas que te asignan o encargan, lo mejor es apuntar la nueva tarea en tu lista y continuar realizando lo que estás haciendo hasta finalizarlo.</a:t>
            </a:r>
            <a:endParaRPr/>
          </a:p>
          <a:p>
            <a:pPr indent="0" lvl="0" marL="0" rtl="0" algn="l">
              <a:lnSpc>
                <a:spcPct val="80000"/>
              </a:lnSpc>
              <a:spcBef>
                <a:spcPts val="0"/>
              </a:spcBef>
              <a:spcAft>
                <a:spcPts val="0"/>
              </a:spcAft>
              <a:buSzPts val="1400"/>
              <a:buNone/>
            </a:pPr>
            <a:r>
              <a:rPr lang="es-PE" sz="1100">
                <a:solidFill>
                  <a:schemeClr val="dk1"/>
                </a:solidFill>
                <a:latin typeface="Calibri"/>
                <a:ea typeface="Calibri"/>
                <a:cs typeface="Calibri"/>
                <a:sym typeface="Calibri"/>
              </a:rPr>
              <a:t>Usa auriculares, incluso si no estás escuchando nada, este es un elemento disuasivo, ya que es menos probable que alguien te interrumpa si te ve con ellos.</a:t>
            </a:r>
            <a:endParaRPr/>
          </a:p>
          <a:p>
            <a:pPr indent="0" lvl="0" marL="0" rtl="0" algn="l">
              <a:lnSpc>
                <a:spcPct val="80000"/>
              </a:lnSpc>
              <a:spcBef>
                <a:spcPts val="0"/>
              </a:spcBef>
              <a:spcAft>
                <a:spcPts val="0"/>
              </a:spcAft>
              <a:buSzPts val="1400"/>
              <a:buNone/>
            </a:pPr>
            <a:r>
              <a:rPr lang="es-PE" sz="1100">
                <a:solidFill>
                  <a:schemeClr val="dk1"/>
                </a:solidFill>
                <a:latin typeface="Calibri"/>
                <a:ea typeface="Calibri"/>
                <a:cs typeface="Calibri"/>
                <a:sym typeface="Calibri"/>
              </a:rPr>
              <a:t>Recuerda comunicar tus rutinas a las personas que trabajan contigo, esto va a permitir que los demás sepan en qué momento es mejor acercarse a pedir o asignar alguna tarea, lo mismo sirve para las llamadas.</a:t>
            </a:r>
            <a:endParaRPr/>
          </a:p>
          <a:p>
            <a:pPr indent="0" lvl="0" marL="0" rtl="0" algn="l">
              <a:lnSpc>
                <a:spcPct val="80000"/>
              </a:lnSpc>
              <a:spcBef>
                <a:spcPts val="0"/>
              </a:spcBef>
              <a:spcAft>
                <a:spcPts val="0"/>
              </a:spcAft>
              <a:buSzPts val="1400"/>
              <a:buNone/>
            </a:pPr>
            <a:r>
              <a:rPr lang="es-PE" sz="1100">
                <a:solidFill>
                  <a:schemeClr val="dk1"/>
                </a:solidFill>
                <a:latin typeface="Calibri"/>
                <a:ea typeface="Calibri"/>
                <a:cs typeface="Calibri"/>
                <a:sym typeface="Calibri"/>
              </a:rPr>
              <a:t>Normalmente en una oficina siempre está el compañero “chistoso” o el que gusta mucho de perder el tiempo, no tengas miedo en ponerle un alto y dejar en claro que tu intención es trabajar y que prefieres no ser interrumpido.</a:t>
            </a:r>
            <a:endParaRPr/>
          </a:p>
          <a:p>
            <a:pPr indent="0" lvl="0" marL="0" rtl="0" algn="l">
              <a:lnSpc>
                <a:spcPct val="80000"/>
              </a:lnSpc>
              <a:spcBef>
                <a:spcPts val="0"/>
              </a:spcBef>
              <a:spcAft>
                <a:spcPts val="0"/>
              </a:spcAft>
              <a:buSzPts val="1400"/>
              <a:buNone/>
            </a:pPr>
            <a:r>
              <a:rPr lang="es-PE" sz="1100">
                <a:solidFill>
                  <a:schemeClr val="dk1"/>
                </a:solidFill>
                <a:latin typeface="Calibri"/>
                <a:ea typeface="Calibri"/>
                <a:cs typeface="Calibri"/>
                <a:sym typeface="Calibri"/>
              </a:rPr>
              <a:t>El celular se ha vuelto una extensión de todos nosotros, sin embargo, cuando nos sumergimos en una tarea importante en el trabajo es importante eliminarlo, ponerlo en silencio e incluso con la pantalla hacia abajo para no estar pendiente de él, si una persona tiene urgencia de comunicarse con nosotros nos dejará un mensaje y posteriormente nos comunicaremos.</a:t>
            </a:r>
            <a:endParaRPr/>
          </a:p>
          <a:p>
            <a:pPr indent="0" lvl="0" marL="0" rtl="0" algn="l">
              <a:lnSpc>
                <a:spcPct val="80000"/>
              </a:lnSpc>
              <a:spcBef>
                <a:spcPts val="0"/>
              </a:spcBef>
              <a:spcAft>
                <a:spcPts val="0"/>
              </a:spcAft>
              <a:buSzPts val="1400"/>
              <a:buNone/>
            </a:pPr>
            <a:r>
              <a:rPr lang="es-PE" sz="1100">
                <a:solidFill>
                  <a:schemeClr val="dk1"/>
                </a:solidFill>
                <a:latin typeface="Calibri"/>
                <a:ea typeface="Calibri"/>
                <a:cs typeface="Calibri"/>
                <a:sym typeface="Calibri"/>
              </a:rPr>
              <a:t>Hay que hacer que las llamadas que realicemos sean productivas, es decir, se centren en el objetivo por el cual están hechas, hay que ser precisos y claros al momento de llamar para no utilizar tiempo valioso en las mismas.</a:t>
            </a:r>
            <a:endParaRPr/>
          </a:p>
          <a:p>
            <a:pPr indent="0" lvl="0" marL="0" rtl="0" algn="l">
              <a:lnSpc>
                <a:spcPct val="80000"/>
              </a:lnSpc>
              <a:spcBef>
                <a:spcPts val="0"/>
              </a:spcBef>
              <a:spcAft>
                <a:spcPts val="0"/>
              </a:spcAft>
              <a:buSzPts val="1400"/>
              <a:buNone/>
            </a:pPr>
            <a:r>
              <a:rPr lang="es-PE" sz="1100">
                <a:solidFill>
                  <a:schemeClr val="dk1"/>
                </a:solidFill>
                <a:latin typeface="Calibri"/>
                <a:ea typeface="Calibri"/>
                <a:cs typeface="Calibri"/>
                <a:sym typeface="Calibri"/>
              </a:rPr>
              <a:t>Existen muchos ambientes de trabajo donde las interrupciones son muy frecuentes, por lo que una solución puede ser establecer bloques breves de trabajo, por ejemplo, bloques de 20-25 minutos.</a:t>
            </a:r>
            <a:endParaRPr/>
          </a:p>
          <a:p>
            <a:pPr indent="0" lvl="0" marL="0" rtl="0" algn="l">
              <a:lnSpc>
                <a:spcPct val="80000"/>
              </a:lnSpc>
              <a:spcBef>
                <a:spcPts val="0"/>
              </a:spcBef>
              <a:spcAft>
                <a:spcPts val="0"/>
              </a:spcAft>
              <a:buSzPts val="1400"/>
              <a:buNone/>
            </a:pPr>
            <a:r>
              <a:rPr lang="es-PE" sz="1100">
                <a:solidFill>
                  <a:schemeClr val="dk1"/>
                </a:solidFill>
                <a:latin typeface="Calibri"/>
                <a:ea typeface="Calibri"/>
                <a:cs typeface="Calibri"/>
                <a:sym typeface="Calibri"/>
              </a:rPr>
              <a:t>Y por último, si no quieres que te interrumpan, tú tampoco lo hagas, recuerda que se enseña con el ejemplo.</a:t>
            </a:r>
            <a:endParaRPr/>
          </a:p>
        </p:txBody>
      </p:sp>
      <p:sp>
        <p:nvSpPr>
          <p:cNvPr id="149" name="Google Shape;149;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solidFill>
                  <a:srgbClr val="000000"/>
                </a:solidFill>
              </a:rPr>
              <a:t>‹#›</a:t>
            </a:fld>
            <a:endParaRPr>
              <a:solidFill>
                <a:srgbClr val="000000"/>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3" name="Shape 13"/>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ítulo y objetos">
  <p:cSld name="1_Título y objetos">
    <p:spTree>
      <p:nvGrpSpPr>
        <p:cNvPr id="28" name="Shape 2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29" name="Shape 2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30" name="Shape 3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ubtema - 1 Imagen A">
  <p:cSld name="1_Subtema - 1 Imagen A">
    <p:spTree>
      <p:nvGrpSpPr>
        <p:cNvPr id="31" name="Shape 31"/>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ubtema - 1 Imagen Centrada">
  <p:cSld name="1_Subtema - 1 Imagen Centrada">
    <p:spTree>
      <p:nvGrpSpPr>
        <p:cNvPr id="32" name="Shape 32"/>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ubtema - Video">
  <p:cSld name="1_Subtema - Video">
    <p:spTree>
      <p:nvGrpSpPr>
        <p:cNvPr id="33" name="Shape 33"/>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apositiva de título">
  <p:cSld name="2_Diapositiva de título">
    <p:spTree>
      <p:nvGrpSpPr>
        <p:cNvPr id="34" name="Shape 34"/>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Diapositiva de título">
  <p:cSld name="3_Diapositiva de título">
    <p:spTree>
      <p:nvGrpSpPr>
        <p:cNvPr id="35" name="Shape 3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36" name="Shape 36"/>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Content">
  <p:cSld name="2_Title and Content">
    <p:spTree>
      <p:nvGrpSpPr>
        <p:cNvPr id="37"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showMasterSp="0">
  <p:cSld name="Título y objetos">
    <p:spTree>
      <p:nvGrpSpPr>
        <p:cNvPr id="14" name="Shape 14"/>
        <p:cNvGrpSpPr/>
        <p:nvPr/>
      </p:nvGrpSpPr>
      <p:grpSpPr>
        <a:xfrm>
          <a:off x="0" y="0"/>
          <a:ext cx="0" cy="0"/>
          <a:chOff x="0" y="0"/>
          <a:chExt cx="0" cy="0"/>
        </a:xfrm>
      </p:grpSpPr>
      <p:sp>
        <p:nvSpPr>
          <p:cNvPr id="15" name="Google Shape;15;p41"/>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00"/>
              <a:buFont typeface="Arial"/>
              <a:buNone/>
            </a:pPr>
            <a:r>
              <a:rPr b="0" i="0" lang="es-PE" sz="600" u="none" cap="none" strike="noStrike">
                <a:solidFill>
                  <a:srgbClr val="7F7F7F"/>
                </a:solidFill>
                <a:latin typeface="Arial"/>
                <a:ea typeface="Arial"/>
                <a:cs typeface="Arial"/>
                <a:sym typeface="Arial"/>
              </a:rPr>
              <a:t>© ISIL. Todos los derechos reservados</a:t>
            </a:r>
            <a:endParaRPr b="0" i="0" sz="1400" u="none" cap="none" strike="noStrike">
              <a:solidFill>
                <a:srgbClr val="000000"/>
              </a:solidFill>
              <a:latin typeface="Arial"/>
              <a:ea typeface="Arial"/>
              <a:cs typeface="Arial"/>
              <a:sym typeface="Arial"/>
            </a:endParaRPr>
          </a:p>
        </p:txBody>
      </p:sp>
      <p:sp>
        <p:nvSpPr>
          <p:cNvPr id="16" name="Google Shape;16;p41"/>
          <p:cNvSpPr txBox="1"/>
          <p:nvPr/>
        </p:nvSpPr>
        <p:spPr>
          <a:xfrm>
            <a:off x="876300" y="5343295"/>
            <a:ext cx="1957587"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s-PE" sz="800" u="none" cap="none" strike="noStrike">
                <a:solidFill>
                  <a:srgbClr val="7F7F7F"/>
                </a:solidFill>
                <a:latin typeface="Calibri"/>
                <a:ea typeface="Calibri"/>
                <a:cs typeface="Calibri"/>
                <a:sym typeface="Calibri"/>
              </a:rPr>
              <a:t>DESARROLLO DE RESILIENCIA  •  SESIÓN 14</a:t>
            </a:r>
            <a:endParaRPr b="0" i="0" sz="800" u="none" cap="none" strike="noStrike">
              <a:solidFill>
                <a:srgbClr val="7F7F7F"/>
              </a:solidFill>
              <a:latin typeface="Calibri"/>
              <a:ea typeface="Calibri"/>
              <a:cs typeface="Calibri"/>
              <a:sym typeface="Calibri"/>
            </a:endParaRPr>
          </a:p>
        </p:txBody>
      </p:sp>
      <p:pic>
        <p:nvPicPr>
          <p:cNvPr id="17" name="Google Shape;17;p41"/>
          <p:cNvPicPr preferRelativeResize="0"/>
          <p:nvPr/>
        </p:nvPicPr>
        <p:blipFill rotWithShape="1">
          <a:blip r:embed="rId2">
            <a:alphaModFix amt="20000"/>
          </a:blip>
          <a:srcRect b="0" l="0" r="0" t="0"/>
          <a:stretch/>
        </p:blipFill>
        <p:spPr>
          <a:xfrm>
            <a:off x="506316" y="5349405"/>
            <a:ext cx="369984" cy="206823"/>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ubtema - 1 Imagen A">
  <p:cSld name="2_Subtema - 1 Imagen A">
    <p:spTree>
      <p:nvGrpSpPr>
        <p:cNvPr id="38" name="Shape 38"/>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ubtema - 1 Imagen Centrada">
  <p:cSld name="2_Subtema - 1 Imagen Centrada">
    <p:spTree>
      <p:nvGrpSpPr>
        <p:cNvPr id="39" name="Shape 39"/>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ubtema - Video">
  <p:cSld name="2_Subtema - Video">
    <p:spTree>
      <p:nvGrpSpPr>
        <p:cNvPr id="40" name="Shape 40"/>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apositiva de título">
  <p:cSld name="1_Diapositiva de título">
    <p:spTree>
      <p:nvGrpSpPr>
        <p:cNvPr id="41" name="Shape 41"/>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Slide">
  <p:cSld name="4_Title Slide">
    <p:spTree>
      <p:nvGrpSpPr>
        <p:cNvPr id="42" name="Shape 4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and Content">
  <p:cSld name="3_Title and Content">
    <p:spTree>
      <p:nvGrpSpPr>
        <p:cNvPr id="43" name="Shape 43"/>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Subtema - 1 Imagen A">
  <p:cSld name="3_Subtema - 1 Imagen A">
    <p:spTree>
      <p:nvGrpSpPr>
        <p:cNvPr id="44" name="Shape 44"/>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Subtema - 1 Imagen Centrada">
  <p:cSld name="3_Subtema - 1 Imagen Centrada">
    <p:spTree>
      <p:nvGrpSpPr>
        <p:cNvPr id="45" name="Shape 45"/>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Subtema - Video">
  <p:cSld name="3_Subtema - Video">
    <p:spTree>
      <p:nvGrpSpPr>
        <p:cNvPr id="46" name="Shape 46"/>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Diapositiva de título">
  <p:cSld name="4_Diapositiva de título">
    <p:spTree>
      <p:nvGrpSpPr>
        <p:cNvPr id="47" name="Shape 4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ítulo y objetos">
  <p:cSld name="11_Título y objetos">
    <p:spTree>
      <p:nvGrpSpPr>
        <p:cNvPr id="18" name="Shape 18"/>
        <p:cNvGrpSpPr/>
        <p:nvPr/>
      </p:nvGrpSpPr>
      <p:grpSpPr>
        <a:xfrm>
          <a:off x="0" y="0"/>
          <a:ext cx="0" cy="0"/>
          <a:chOff x="0" y="0"/>
          <a:chExt cx="0" cy="0"/>
        </a:xfrm>
      </p:grpSpPr>
    </p:spTree>
  </p:cSld>
  <p:clrMapOvr>
    <a:masterClrMapping/>
  </p:clrMapOvr>
  <p:transition spd="slow">
    <p:push/>
  </p:transition>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ítulo y objetos">
  <p:cSld name="2_Título y objetos">
    <p:spTree>
      <p:nvGrpSpPr>
        <p:cNvPr id="48" name="Shape 48"/>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
  <p:cSld name="5_Title Slide">
    <p:spTree>
      <p:nvGrpSpPr>
        <p:cNvPr id="49" name="Shape 49"/>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and Content">
  <p:cSld name="4_Title and Content">
    <p:spTree>
      <p:nvGrpSpPr>
        <p:cNvPr id="50" name="Shape 50"/>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Subtema - 1 Imagen A">
  <p:cSld name="4_Subtema - 1 Imagen A">
    <p:spTree>
      <p:nvGrpSpPr>
        <p:cNvPr id="51" name="Shape 51"/>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Subtema - 1 Imagen Centrada">
  <p:cSld name="4_Subtema - 1 Imagen Centrada">
    <p:spTree>
      <p:nvGrpSpPr>
        <p:cNvPr id="52" name="Shape 52"/>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Subtema - Video">
  <p:cSld name="4_Subtema - Video">
    <p:spTree>
      <p:nvGrpSpPr>
        <p:cNvPr id="53" name="Shape 53"/>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Diapositiva de título">
  <p:cSld name="5_Diapositiva de título">
    <p:spTree>
      <p:nvGrpSpPr>
        <p:cNvPr id="54" name="Shape 54"/>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ítulo y objetos">
  <p:cSld name="3_Título y objetos">
    <p:spTree>
      <p:nvGrpSpPr>
        <p:cNvPr id="55" name="Shape 55"/>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Título y objetos">
  <p:cSld name="12_Título y objetos">
    <p:spTree>
      <p:nvGrpSpPr>
        <p:cNvPr id="56" name="Shape 56"/>
        <p:cNvGrpSpPr/>
        <p:nvPr/>
      </p:nvGrpSpPr>
      <p:grpSpPr>
        <a:xfrm>
          <a:off x="0" y="0"/>
          <a:ext cx="0" cy="0"/>
          <a:chOff x="0" y="0"/>
          <a:chExt cx="0" cy="0"/>
        </a:xfrm>
      </p:grpSpPr>
    </p:spTree>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p:cSld name="Diapositiva de título">
    <p:spTree>
      <p:nvGrpSpPr>
        <p:cNvPr id="19" name="Shape 19"/>
        <p:cNvGrpSpPr/>
        <p:nvPr/>
      </p:nvGrpSpPr>
      <p:grpSpPr>
        <a:xfrm>
          <a:off x="0" y="0"/>
          <a:ext cx="0" cy="0"/>
          <a:chOff x="0" y="0"/>
          <a:chExt cx="0" cy="0"/>
        </a:xfrm>
      </p:grpSpPr>
      <p:sp>
        <p:nvSpPr>
          <p:cNvPr id="20" name="Google Shape;20;p43"/>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00"/>
              <a:buFont typeface="Arial"/>
              <a:buNone/>
            </a:pPr>
            <a:r>
              <a:rPr b="0" i="0" lang="es-PE" sz="600" u="none" cap="none" strike="noStrike">
                <a:solidFill>
                  <a:srgbClr val="7F7F7F"/>
                </a:solidFill>
                <a:latin typeface="Arial"/>
                <a:ea typeface="Arial"/>
                <a:cs typeface="Arial"/>
                <a:sym typeface="Arial"/>
              </a:rPr>
              <a:t>© ISIL. Todos los derechos reservados</a:t>
            </a:r>
            <a:endParaRPr b="0" i="0" sz="1400" u="none" cap="none" strike="noStrike">
              <a:solidFill>
                <a:srgbClr val="000000"/>
              </a:solidFill>
              <a:latin typeface="Arial"/>
              <a:ea typeface="Arial"/>
              <a:cs typeface="Arial"/>
              <a:sym typeface="Arial"/>
            </a:endParaRPr>
          </a:p>
        </p:txBody>
      </p:sp>
      <p:sp>
        <p:nvSpPr>
          <p:cNvPr id="21" name="Google Shape;21;p43"/>
          <p:cNvSpPr txBox="1"/>
          <p:nvPr/>
        </p:nvSpPr>
        <p:spPr>
          <a:xfrm>
            <a:off x="876300" y="5343295"/>
            <a:ext cx="1957587"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s-PE" sz="800" u="none" cap="none" strike="noStrike">
                <a:solidFill>
                  <a:srgbClr val="7F7F7F"/>
                </a:solidFill>
                <a:latin typeface="Calibri"/>
                <a:ea typeface="Calibri"/>
                <a:cs typeface="Calibri"/>
                <a:sym typeface="Calibri"/>
              </a:rPr>
              <a:t>DESARROLLO DE RESILIENCIA  •  SESIÓN 14</a:t>
            </a:r>
            <a:endParaRPr b="0" i="0" sz="800" u="none" cap="none" strike="noStrike">
              <a:solidFill>
                <a:srgbClr val="7F7F7F"/>
              </a:solidFill>
              <a:latin typeface="Calibri"/>
              <a:ea typeface="Calibri"/>
              <a:cs typeface="Calibri"/>
              <a:sym typeface="Calibri"/>
            </a:endParaRPr>
          </a:p>
        </p:txBody>
      </p:sp>
      <p:pic>
        <p:nvPicPr>
          <p:cNvPr id="22" name="Google Shape;22;p43"/>
          <p:cNvPicPr preferRelativeResize="0"/>
          <p:nvPr/>
        </p:nvPicPr>
        <p:blipFill rotWithShape="1">
          <a:blip r:embed="rId2">
            <a:alphaModFix amt="20000"/>
          </a:blip>
          <a:srcRect b="0" l="0" r="0" t="0"/>
          <a:stretch/>
        </p:blipFill>
        <p:spPr>
          <a:xfrm>
            <a:off x="506316" y="5349405"/>
            <a:ext cx="369984" cy="206823"/>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23" name="Shape 2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4" name="Shape 2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25" name="Shape 2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Centrada">
  <p:cSld name="Subtema - 1 Imagen Centrada">
    <p:spTree>
      <p:nvGrpSpPr>
        <p:cNvPr id="26" name="Shape 2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27" name="Shape 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1.xml"/><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slideLayout" Target="../slideLayouts/slideLayout32.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35" Type="http://schemas.openxmlformats.org/officeDocument/2006/relationships/slideLayout" Target="../slideLayouts/slideLayout34.xml"/><Relationship Id="rId12" Type="http://schemas.openxmlformats.org/officeDocument/2006/relationships/slideLayout" Target="../slideLayouts/slideLayout11.xml"/><Relationship Id="rId34" Type="http://schemas.openxmlformats.org/officeDocument/2006/relationships/slideLayout" Target="../slideLayouts/slideLayout33.xml"/><Relationship Id="rId15" Type="http://schemas.openxmlformats.org/officeDocument/2006/relationships/slideLayout" Target="../slideLayouts/slideLayout14.xml"/><Relationship Id="rId37" Type="http://schemas.openxmlformats.org/officeDocument/2006/relationships/slideLayout" Target="../slideLayouts/slideLayout36.xml"/><Relationship Id="rId14" Type="http://schemas.openxmlformats.org/officeDocument/2006/relationships/slideLayout" Target="../slideLayouts/slideLayout13.xml"/><Relationship Id="rId36" Type="http://schemas.openxmlformats.org/officeDocument/2006/relationships/slideLayout" Target="../slideLayouts/slideLayout35.xml"/><Relationship Id="rId17" Type="http://schemas.openxmlformats.org/officeDocument/2006/relationships/slideLayout" Target="../slideLayouts/slideLayout16.xml"/><Relationship Id="rId39" Type="http://schemas.openxmlformats.org/officeDocument/2006/relationships/slideLayout" Target="../slideLayouts/slideLayout38.xml"/><Relationship Id="rId16" Type="http://schemas.openxmlformats.org/officeDocument/2006/relationships/slideLayout" Target="../slideLayouts/slideLayout15.xml"/><Relationship Id="rId38" Type="http://schemas.openxmlformats.org/officeDocument/2006/relationships/slideLayout" Target="../slideLayouts/slideLayout37.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9"/>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00"/>
              <a:buFont typeface="Arial"/>
              <a:buNone/>
            </a:pPr>
            <a:r>
              <a:rPr b="0" i="0" lang="es-PE" sz="600" u="none" cap="none" strike="noStrike">
                <a:solidFill>
                  <a:srgbClr val="7F7F7F"/>
                </a:solidFill>
                <a:latin typeface="Arial"/>
                <a:ea typeface="Arial"/>
                <a:cs typeface="Arial"/>
                <a:sym typeface="Arial"/>
              </a:rPr>
              <a:t>© ISIL. Todos los derechos reservados</a:t>
            </a:r>
            <a:endParaRPr b="0" i="0" sz="1400" u="none" cap="none" strike="noStrike">
              <a:solidFill>
                <a:srgbClr val="000000"/>
              </a:solidFill>
              <a:latin typeface="Arial"/>
              <a:ea typeface="Arial"/>
              <a:cs typeface="Arial"/>
              <a:sym typeface="Arial"/>
            </a:endParaRPr>
          </a:p>
        </p:txBody>
      </p:sp>
      <p:sp>
        <p:nvSpPr>
          <p:cNvPr id="11" name="Google Shape;11;p39"/>
          <p:cNvSpPr txBox="1"/>
          <p:nvPr/>
        </p:nvSpPr>
        <p:spPr>
          <a:xfrm>
            <a:off x="876300" y="5343295"/>
            <a:ext cx="1957587"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s-PE" sz="800" u="none" cap="none" strike="noStrike">
                <a:solidFill>
                  <a:srgbClr val="7F7F7F"/>
                </a:solidFill>
                <a:latin typeface="Calibri"/>
                <a:ea typeface="Calibri"/>
                <a:cs typeface="Calibri"/>
                <a:sym typeface="Calibri"/>
              </a:rPr>
              <a:t>DESARROLLO DE RESILIENCIA  •  SESIÓN 14</a:t>
            </a:r>
            <a:endParaRPr b="0" i="0" sz="800" u="none" cap="none" strike="noStrike">
              <a:solidFill>
                <a:srgbClr val="7F7F7F"/>
              </a:solidFill>
              <a:latin typeface="Calibri"/>
              <a:ea typeface="Calibri"/>
              <a:cs typeface="Calibri"/>
              <a:sym typeface="Calibri"/>
            </a:endParaRPr>
          </a:p>
        </p:txBody>
      </p:sp>
      <p:pic>
        <p:nvPicPr>
          <p:cNvPr id="12" name="Google Shape;12;p39"/>
          <p:cNvPicPr preferRelativeResize="0"/>
          <p:nvPr/>
        </p:nvPicPr>
        <p:blipFill rotWithShape="1">
          <a:blip r:embed="rId1">
            <a:alphaModFix amt="20000"/>
          </a:blip>
          <a:srcRect b="0" l="0" r="0" t="0"/>
          <a:stretch/>
        </p:blipFill>
        <p:spPr>
          <a:xfrm>
            <a:off x="506316" y="5349405"/>
            <a:ext cx="369984" cy="20682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0.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hyperlink" Target="https://www.youtube.com/watch?v=yikZRJw_apE" TargetMode="External"/><Relationship Id="rId9" Type="http://schemas.openxmlformats.org/officeDocument/2006/relationships/hyperlink" Target="https://www.youtube.com/watch?v=yikZRJw_apE" TargetMode="External"/><Relationship Id="rId5" Type="http://schemas.openxmlformats.org/officeDocument/2006/relationships/hyperlink" Target="https://www.youtube.com/watch?v=8l4WdDJ7bV0" TargetMode="External"/><Relationship Id="rId6" Type="http://schemas.openxmlformats.org/officeDocument/2006/relationships/hyperlink" Target="https://www.youtube.com/watch?v=8l4WdDJ7bV0" TargetMode="External"/><Relationship Id="rId7" Type="http://schemas.openxmlformats.org/officeDocument/2006/relationships/image" Target="../media/image14.png"/><Relationship Id="rId8" Type="http://schemas.openxmlformats.org/officeDocument/2006/relationships/image" Target="../media/image4.png"/><Relationship Id="rId10" Type="http://schemas.openxmlformats.org/officeDocument/2006/relationships/image" Target="../media/image4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7.jpg"/><Relationship Id="rId4" Type="http://schemas.openxmlformats.org/officeDocument/2006/relationships/image" Target="../media/image16.jpg"/><Relationship Id="rId5"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3.jpg"/><Relationship Id="rId4" Type="http://schemas.openxmlformats.org/officeDocument/2006/relationships/image" Target="../media/image20.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3.jpg"/><Relationship Id="rId4" Type="http://schemas.openxmlformats.org/officeDocument/2006/relationships/image" Target="../media/image2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3.jpg"/><Relationship Id="rId4" Type="http://schemas.openxmlformats.org/officeDocument/2006/relationships/image" Target="../media/image20.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6.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7.jpg"/><Relationship Id="rId4" Type="http://schemas.openxmlformats.org/officeDocument/2006/relationships/image" Target="../media/image39.jpg"/><Relationship Id="rId5" Type="http://schemas.openxmlformats.org/officeDocument/2006/relationships/image" Target="../media/image4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4.png"/><Relationship Id="rId4"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40.png"/><Relationship Id="rId4" Type="http://schemas.openxmlformats.org/officeDocument/2006/relationships/image" Target="../media/image4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36.png"/><Relationship Id="rId4" Type="http://schemas.openxmlformats.org/officeDocument/2006/relationships/image" Target="../media/image3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4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
          <p:cNvSpPr/>
          <p:nvPr/>
        </p:nvSpPr>
        <p:spPr>
          <a:xfrm>
            <a:off x="182879" y="5120640"/>
            <a:ext cx="4304965" cy="46201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63" name="Google Shape;63;p1"/>
          <p:cNvSpPr txBox="1"/>
          <p:nvPr/>
        </p:nvSpPr>
        <p:spPr>
          <a:xfrm>
            <a:off x="503238" y="808689"/>
            <a:ext cx="3104743" cy="13849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900"/>
              <a:buFont typeface="Arial"/>
              <a:buNone/>
            </a:pPr>
            <a:r>
              <a:rPr b="1" i="0" lang="es-PE" sz="900" u="none" cap="none" strike="noStrike">
                <a:solidFill>
                  <a:srgbClr val="6C6D6C"/>
                </a:solidFill>
                <a:latin typeface="Calibri"/>
                <a:ea typeface="Calibri"/>
                <a:cs typeface="Calibri"/>
                <a:sym typeface="Calibri"/>
              </a:rPr>
              <a:t>DESARROLLO DE RESILIENCIA</a:t>
            </a:r>
            <a:endParaRPr b="0" i="0" sz="1400" u="none" cap="none" strike="noStrike">
              <a:solidFill>
                <a:srgbClr val="000000"/>
              </a:solidFill>
              <a:latin typeface="Arial"/>
              <a:ea typeface="Arial"/>
              <a:cs typeface="Arial"/>
              <a:sym typeface="Arial"/>
            </a:endParaRPr>
          </a:p>
        </p:txBody>
      </p:sp>
      <p:sp>
        <p:nvSpPr>
          <p:cNvPr id="64" name="Google Shape;64;p1"/>
          <p:cNvSpPr/>
          <p:nvPr/>
        </p:nvSpPr>
        <p:spPr>
          <a:xfrm>
            <a:off x="503238" y="3397277"/>
            <a:ext cx="2845526" cy="886397"/>
          </a:xfrm>
          <a:prstGeom prst="rect">
            <a:avLst/>
          </a:prstGeom>
          <a:noFill/>
          <a:ln>
            <a:noFill/>
          </a:ln>
        </p:spPr>
        <p:txBody>
          <a:bodyPr anchorCtr="0" anchor="t" bIns="0" lIns="0" spcFirstLastPara="1" rIns="0" wrap="square" tIns="0">
            <a:spAutoFit/>
          </a:bodyPr>
          <a:lstStyle/>
          <a:p>
            <a:pPr indent="-177800" lvl="0" marL="177800" marR="0" rtl="0" algn="l">
              <a:lnSpc>
                <a:spcPct val="120000"/>
              </a:lnSpc>
              <a:spcBef>
                <a:spcPts val="0"/>
              </a:spcBef>
              <a:spcAft>
                <a:spcPts val="0"/>
              </a:spcAft>
              <a:buClr>
                <a:srgbClr val="C8D42C"/>
              </a:buClr>
              <a:buSzPts val="1200"/>
              <a:buFont typeface="Arial"/>
              <a:buChar char="•"/>
            </a:pPr>
            <a:r>
              <a:rPr b="0" i="0" lang="es-PE" sz="1200" u="none" cap="none" strike="noStrike">
                <a:solidFill>
                  <a:schemeClr val="dk1"/>
                </a:solidFill>
                <a:latin typeface="Arial"/>
                <a:ea typeface="Arial"/>
                <a:cs typeface="Arial"/>
                <a:sym typeface="Arial"/>
              </a:rPr>
              <a:t>Factores que influyen </a:t>
            </a:r>
            <a:br>
              <a:rPr b="0" i="0" lang="es-PE" sz="1200" u="none" cap="none" strike="noStrike">
                <a:solidFill>
                  <a:schemeClr val="dk1"/>
                </a:solidFill>
                <a:latin typeface="Arial"/>
                <a:ea typeface="Arial"/>
                <a:cs typeface="Arial"/>
                <a:sym typeface="Arial"/>
              </a:rPr>
            </a:br>
            <a:r>
              <a:rPr b="0" i="0" lang="es-PE" sz="1200" u="none" cap="none" strike="noStrike">
                <a:solidFill>
                  <a:schemeClr val="dk1"/>
                </a:solidFill>
                <a:latin typeface="Arial"/>
                <a:ea typeface="Arial"/>
                <a:cs typeface="Arial"/>
                <a:sym typeface="Arial"/>
              </a:rPr>
              <a:t>en el manejo del tiempo</a:t>
            </a:r>
            <a:endParaRPr b="0" i="0" sz="14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C8D42C"/>
              </a:buClr>
              <a:buSzPts val="1200"/>
              <a:buFont typeface="Arial"/>
              <a:buChar char="•"/>
            </a:pPr>
            <a:r>
              <a:rPr b="0" i="0" lang="es-PE" sz="1200" u="none" cap="none" strike="noStrike">
                <a:solidFill>
                  <a:schemeClr val="dk1"/>
                </a:solidFill>
                <a:latin typeface="Arial"/>
                <a:ea typeface="Arial"/>
                <a:cs typeface="Arial"/>
                <a:sym typeface="Arial"/>
              </a:rPr>
              <a:t>Claves para el manejo del tiempo</a:t>
            </a:r>
            <a:endParaRPr b="0" i="0" sz="14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C8D42C"/>
              </a:buClr>
              <a:buSzPts val="1200"/>
              <a:buFont typeface="Arial"/>
              <a:buChar char="•"/>
            </a:pPr>
            <a:r>
              <a:rPr b="0" i="0" lang="es-PE" sz="1200" u="none" cap="none" strike="noStrike">
                <a:solidFill>
                  <a:schemeClr val="dk1"/>
                </a:solidFill>
                <a:latin typeface="Arial"/>
                <a:ea typeface="Arial"/>
                <a:cs typeface="Arial"/>
                <a:sym typeface="Arial"/>
              </a:rPr>
              <a:t>Delegar</a:t>
            </a:r>
            <a:endParaRPr b="0" i="0" sz="1400" u="none" cap="none" strike="noStrike">
              <a:solidFill>
                <a:srgbClr val="000000"/>
              </a:solidFill>
              <a:latin typeface="Arial"/>
              <a:ea typeface="Arial"/>
              <a:cs typeface="Arial"/>
              <a:sym typeface="Arial"/>
            </a:endParaRPr>
          </a:p>
        </p:txBody>
      </p:sp>
      <p:sp>
        <p:nvSpPr>
          <p:cNvPr id="65" name="Google Shape;65;p1"/>
          <p:cNvSpPr txBox="1"/>
          <p:nvPr/>
        </p:nvSpPr>
        <p:spPr>
          <a:xfrm>
            <a:off x="743902" y="1819386"/>
            <a:ext cx="1457648" cy="30777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2000"/>
              <a:buFont typeface="Arial"/>
              <a:buNone/>
            </a:pPr>
            <a:r>
              <a:rPr b="1" i="0" lang="es-PE" sz="2000" u="none" cap="none" strike="noStrike">
                <a:solidFill>
                  <a:srgbClr val="C8D42C"/>
                </a:solidFill>
                <a:latin typeface="Calibri"/>
                <a:ea typeface="Calibri"/>
                <a:cs typeface="Calibri"/>
                <a:sym typeface="Calibri"/>
              </a:rPr>
              <a:t>SESIÓN 14</a:t>
            </a:r>
            <a:endParaRPr b="0" i="0" sz="1400" u="none" cap="none" strike="noStrike">
              <a:solidFill>
                <a:srgbClr val="000000"/>
              </a:solidFill>
              <a:latin typeface="Arial"/>
              <a:ea typeface="Arial"/>
              <a:cs typeface="Arial"/>
              <a:sym typeface="Arial"/>
            </a:endParaRPr>
          </a:p>
        </p:txBody>
      </p:sp>
      <p:pic>
        <p:nvPicPr>
          <p:cNvPr id="66" name="Google Shape;66;p1"/>
          <p:cNvPicPr preferRelativeResize="0"/>
          <p:nvPr/>
        </p:nvPicPr>
        <p:blipFill rotWithShape="1">
          <a:blip r:embed="rId3">
            <a:alphaModFix/>
          </a:blip>
          <a:srcRect b="0" l="0" r="0" t="0"/>
          <a:stretch/>
        </p:blipFill>
        <p:spPr>
          <a:xfrm>
            <a:off x="507464" y="1883411"/>
            <a:ext cx="166865" cy="170453"/>
          </a:xfrm>
          <a:prstGeom prst="rect">
            <a:avLst/>
          </a:prstGeom>
          <a:noFill/>
          <a:ln>
            <a:noFill/>
          </a:ln>
        </p:spPr>
      </p:pic>
      <p:sp>
        <p:nvSpPr>
          <p:cNvPr id="67" name="Google Shape;67;p1"/>
          <p:cNvSpPr/>
          <p:nvPr/>
        </p:nvSpPr>
        <p:spPr>
          <a:xfrm>
            <a:off x="503239" y="2177570"/>
            <a:ext cx="3258078" cy="10525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1900"/>
              <a:buFont typeface="Arial"/>
              <a:buNone/>
            </a:pPr>
            <a:r>
              <a:rPr b="0" i="0" lang="es-PE" sz="1900" u="none" cap="none" strike="noStrike">
                <a:solidFill>
                  <a:schemeClr val="dk1"/>
                </a:solidFill>
                <a:latin typeface="Arial"/>
                <a:ea typeface="Arial"/>
                <a:cs typeface="Arial"/>
                <a:sym typeface="Arial"/>
              </a:rPr>
              <a:t>HERRAMIENTAS PARA </a:t>
            </a:r>
            <a:br>
              <a:rPr b="0" i="0" lang="es-PE" sz="1900" u="none" cap="none" strike="noStrike">
                <a:solidFill>
                  <a:schemeClr val="dk1"/>
                </a:solidFill>
                <a:latin typeface="Arial"/>
                <a:ea typeface="Arial"/>
                <a:cs typeface="Arial"/>
                <a:sym typeface="Arial"/>
              </a:rPr>
            </a:br>
            <a:r>
              <a:rPr b="0" i="0" lang="es-PE" sz="1900" u="none" cap="none" strike="noStrike">
                <a:solidFill>
                  <a:schemeClr val="dk1"/>
                </a:solidFill>
                <a:latin typeface="Arial"/>
                <a:ea typeface="Arial"/>
                <a:cs typeface="Arial"/>
                <a:sym typeface="Arial"/>
              </a:rPr>
              <a:t>LA GESTIÓN DEL TIEMPO </a:t>
            </a:r>
            <a:br>
              <a:rPr b="0" i="0" lang="es-PE" sz="1900" u="none" cap="none" strike="noStrike">
                <a:solidFill>
                  <a:schemeClr val="dk1"/>
                </a:solidFill>
                <a:latin typeface="Arial"/>
                <a:ea typeface="Arial"/>
                <a:cs typeface="Arial"/>
                <a:sym typeface="Arial"/>
              </a:rPr>
            </a:br>
            <a:r>
              <a:rPr b="0" i="0" lang="es-PE" sz="1900" u="none" cap="none" strike="noStrike">
                <a:solidFill>
                  <a:schemeClr val="dk1"/>
                </a:solidFill>
                <a:latin typeface="Arial"/>
                <a:ea typeface="Arial"/>
                <a:cs typeface="Arial"/>
                <a:sym typeface="Arial"/>
              </a:rPr>
              <a:t>Y DELEGACIÓN DE ACTIVIDADES</a:t>
            </a:r>
            <a:endParaRPr b="0" i="0" sz="1400" u="none" cap="none" strike="noStrike">
              <a:solidFill>
                <a:srgbClr val="000000"/>
              </a:solidFill>
              <a:latin typeface="Arial"/>
              <a:ea typeface="Arial"/>
              <a:cs typeface="Arial"/>
              <a:sym typeface="Arial"/>
            </a:endParaRPr>
          </a:p>
        </p:txBody>
      </p:sp>
      <p:pic>
        <p:nvPicPr>
          <p:cNvPr id="68" name="Google Shape;68;p1"/>
          <p:cNvPicPr preferRelativeResize="0"/>
          <p:nvPr/>
        </p:nvPicPr>
        <p:blipFill rotWithShape="1">
          <a:blip r:embed="rId4">
            <a:alphaModFix/>
          </a:blip>
          <a:srcRect b="0" l="0" r="0" t="0"/>
          <a:stretch/>
        </p:blipFill>
        <p:spPr>
          <a:xfrm>
            <a:off x="3761317" y="0"/>
            <a:ext cx="5391150" cy="5715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0"/>
          <p:cNvSpPr/>
          <p:nvPr/>
        </p:nvSpPr>
        <p:spPr>
          <a:xfrm>
            <a:off x="504600" y="958752"/>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IMPROVISACIÓN</a:t>
            </a:r>
            <a:endParaRPr b="0" i="0" sz="1400" u="none" cap="none" strike="noStrike">
              <a:solidFill>
                <a:srgbClr val="000000"/>
              </a:solidFill>
              <a:latin typeface="Arial"/>
              <a:ea typeface="Arial"/>
              <a:cs typeface="Arial"/>
              <a:sym typeface="Arial"/>
            </a:endParaRPr>
          </a:p>
        </p:txBody>
      </p:sp>
      <p:sp>
        <p:nvSpPr>
          <p:cNvPr id="169" name="Google Shape;169;p10"/>
          <p:cNvSpPr/>
          <p:nvPr/>
        </p:nvSpPr>
        <p:spPr>
          <a:xfrm>
            <a:off x="1733838" y="3515563"/>
            <a:ext cx="1819373" cy="1073281"/>
          </a:xfrm>
          <a:prstGeom prst="roundRect">
            <a:avLst>
              <a:gd fmla="val 10318" name="adj"/>
            </a:avLst>
          </a:prstGeom>
          <a:solidFill>
            <a:srgbClr val="92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Improvisación total</a:t>
            </a:r>
            <a:endParaRPr b="0" i="0" sz="1400" u="none" cap="none" strike="noStrike">
              <a:solidFill>
                <a:srgbClr val="000000"/>
              </a:solidFill>
              <a:latin typeface="Arial"/>
              <a:ea typeface="Arial"/>
              <a:cs typeface="Arial"/>
              <a:sym typeface="Arial"/>
            </a:endParaRPr>
          </a:p>
        </p:txBody>
      </p:sp>
      <p:pic>
        <p:nvPicPr>
          <p:cNvPr id="170" name="Google Shape;170;p10"/>
          <p:cNvPicPr preferRelativeResize="0"/>
          <p:nvPr/>
        </p:nvPicPr>
        <p:blipFill rotWithShape="1">
          <a:blip r:embed="rId3">
            <a:alphaModFix/>
          </a:blip>
          <a:srcRect b="0" l="0" r="0" t="0"/>
          <a:stretch/>
        </p:blipFill>
        <p:spPr>
          <a:xfrm>
            <a:off x="1743086" y="1328542"/>
            <a:ext cx="5657828" cy="2065108"/>
          </a:xfrm>
          <a:prstGeom prst="rect">
            <a:avLst/>
          </a:prstGeom>
          <a:noFill/>
          <a:ln>
            <a:noFill/>
          </a:ln>
        </p:spPr>
      </p:pic>
      <p:sp>
        <p:nvSpPr>
          <p:cNvPr id="171" name="Google Shape;171;p10"/>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1"/>
          <p:cNvSpPr/>
          <p:nvPr/>
        </p:nvSpPr>
        <p:spPr>
          <a:xfrm>
            <a:off x="504600" y="958752"/>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IMPROVISACIÓN</a:t>
            </a:r>
            <a:endParaRPr b="0" i="0" sz="1400" u="none" cap="none" strike="noStrike">
              <a:solidFill>
                <a:srgbClr val="000000"/>
              </a:solidFill>
              <a:latin typeface="Arial"/>
              <a:ea typeface="Arial"/>
              <a:cs typeface="Arial"/>
              <a:sym typeface="Arial"/>
            </a:endParaRPr>
          </a:p>
        </p:txBody>
      </p:sp>
      <p:sp>
        <p:nvSpPr>
          <p:cNvPr id="178" name="Google Shape;178;p11"/>
          <p:cNvSpPr/>
          <p:nvPr/>
        </p:nvSpPr>
        <p:spPr>
          <a:xfrm>
            <a:off x="3907768" y="3752170"/>
            <a:ext cx="1328465" cy="600067"/>
          </a:xfrm>
          <a:prstGeom prst="leftRightArrow">
            <a:avLst>
              <a:gd fmla="val 50000" name="adj1"/>
              <a:gd fmla="val 50000" name="adj2"/>
            </a:avLst>
          </a:prstGeom>
          <a:solidFill>
            <a:srgbClr val="9791A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9" name="Google Shape;179;p11"/>
          <p:cNvSpPr/>
          <p:nvPr/>
        </p:nvSpPr>
        <p:spPr>
          <a:xfrm>
            <a:off x="1733838" y="3515563"/>
            <a:ext cx="1819373" cy="1073281"/>
          </a:xfrm>
          <a:prstGeom prst="roundRect">
            <a:avLst>
              <a:gd fmla="val 10318" name="adj"/>
            </a:avLst>
          </a:prstGeom>
          <a:solidFill>
            <a:srgbClr val="92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Improvisación total</a:t>
            </a:r>
            <a:endParaRPr b="0" i="0" sz="1400" u="none" cap="none" strike="noStrike">
              <a:solidFill>
                <a:srgbClr val="000000"/>
              </a:solidFill>
              <a:latin typeface="Arial"/>
              <a:ea typeface="Arial"/>
              <a:cs typeface="Arial"/>
              <a:sym typeface="Arial"/>
            </a:endParaRPr>
          </a:p>
        </p:txBody>
      </p:sp>
      <p:sp>
        <p:nvSpPr>
          <p:cNvPr id="180" name="Google Shape;180;p11"/>
          <p:cNvSpPr/>
          <p:nvPr/>
        </p:nvSpPr>
        <p:spPr>
          <a:xfrm>
            <a:off x="5590790" y="3515563"/>
            <a:ext cx="1819373" cy="1073281"/>
          </a:xfrm>
          <a:prstGeom prst="roundRect">
            <a:avLst>
              <a:gd fmla="val 10318" name="adj"/>
            </a:avLst>
          </a:prstGeom>
          <a:solidFill>
            <a:srgbClr val="FE78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Obsesiva planificación</a:t>
            </a:r>
            <a:endParaRPr b="0" i="0" sz="1400" u="none" cap="none" strike="noStrike">
              <a:solidFill>
                <a:srgbClr val="000000"/>
              </a:solidFill>
              <a:latin typeface="Arial"/>
              <a:ea typeface="Arial"/>
              <a:cs typeface="Arial"/>
              <a:sym typeface="Arial"/>
            </a:endParaRPr>
          </a:p>
        </p:txBody>
      </p:sp>
      <p:pic>
        <p:nvPicPr>
          <p:cNvPr id="181" name="Google Shape;181;p11"/>
          <p:cNvPicPr preferRelativeResize="0"/>
          <p:nvPr/>
        </p:nvPicPr>
        <p:blipFill rotWithShape="1">
          <a:blip r:embed="rId3">
            <a:alphaModFix/>
          </a:blip>
          <a:srcRect b="0" l="0" r="0" t="0"/>
          <a:stretch/>
        </p:blipFill>
        <p:spPr>
          <a:xfrm>
            <a:off x="1743086" y="1328542"/>
            <a:ext cx="5657828" cy="2065108"/>
          </a:xfrm>
          <a:prstGeom prst="rect">
            <a:avLst/>
          </a:prstGeom>
          <a:noFill/>
          <a:ln>
            <a:noFill/>
          </a:ln>
        </p:spPr>
      </p:pic>
      <p:sp>
        <p:nvSpPr>
          <p:cNvPr id="182" name="Google Shape;182;p11"/>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2"/>
          <p:cNvSpPr/>
          <p:nvPr/>
        </p:nvSpPr>
        <p:spPr>
          <a:xfrm>
            <a:off x="504600" y="958752"/>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HERRAMIENTAS PARA ENFRENTAR LA IMPROVISACIÓN </a:t>
            </a:r>
            <a:endParaRPr b="0" i="0" sz="1400" u="none" cap="none" strike="noStrike">
              <a:solidFill>
                <a:srgbClr val="000000"/>
              </a:solidFill>
              <a:latin typeface="Arial"/>
              <a:ea typeface="Arial"/>
              <a:cs typeface="Arial"/>
              <a:sym typeface="Arial"/>
            </a:endParaRPr>
          </a:p>
        </p:txBody>
      </p:sp>
      <p:grpSp>
        <p:nvGrpSpPr>
          <p:cNvPr id="189" name="Google Shape;189;p12"/>
          <p:cNvGrpSpPr/>
          <p:nvPr/>
        </p:nvGrpSpPr>
        <p:grpSpPr>
          <a:xfrm flipH="1">
            <a:off x="777965" y="1309688"/>
            <a:ext cx="4896221" cy="1658025"/>
            <a:chOff x="1155050" y="3332977"/>
            <a:chExt cx="4896221" cy="1873925"/>
          </a:xfrm>
        </p:grpSpPr>
        <p:sp>
          <p:nvSpPr>
            <p:cNvPr id="190" name="Google Shape;190;p12"/>
            <p:cNvSpPr/>
            <p:nvPr/>
          </p:nvSpPr>
          <p:spPr>
            <a:xfrm>
              <a:off x="4428487" y="4014291"/>
              <a:ext cx="1622784" cy="83484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PLANIFÍCATE, establece</a:t>
              </a:r>
              <a:br>
                <a:rPr b="1" i="0" lang="es-PE" sz="1600" u="none" cap="none" strike="noStrike">
                  <a:solidFill>
                    <a:srgbClr val="000000"/>
                  </a:solidFill>
                  <a:latin typeface="Calibri"/>
                  <a:ea typeface="Calibri"/>
                  <a:cs typeface="Calibri"/>
                  <a:sym typeface="Calibri"/>
                </a:rPr>
              </a:br>
              <a:r>
                <a:rPr b="1" i="0" lang="es-PE" sz="1600" u="none" cap="none" strike="noStrike">
                  <a:solidFill>
                    <a:srgbClr val="000000"/>
                  </a:solidFill>
                  <a:latin typeface="Calibri"/>
                  <a:ea typeface="Calibri"/>
                  <a:cs typeface="Calibri"/>
                  <a:sym typeface="Calibri"/>
                </a:rPr>
                <a:t>TAREAS CLAVES</a:t>
              </a:r>
              <a:endParaRPr b="0" i="0" sz="1400" u="none" cap="none" strike="noStrike">
                <a:solidFill>
                  <a:srgbClr val="000000"/>
                </a:solidFill>
                <a:latin typeface="Arial"/>
                <a:ea typeface="Arial"/>
                <a:cs typeface="Arial"/>
                <a:sym typeface="Arial"/>
              </a:endParaRPr>
            </a:p>
          </p:txBody>
        </p:sp>
        <p:sp>
          <p:nvSpPr>
            <p:cNvPr id="191" name="Google Shape;191;p12"/>
            <p:cNvSpPr/>
            <p:nvPr/>
          </p:nvSpPr>
          <p:spPr>
            <a:xfrm>
              <a:off x="1155050" y="3332977"/>
              <a:ext cx="2585750" cy="1873925"/>
            </a:xfrm>
            <a:prstGeom prst="roundRect">
              <a:avLst>
                <a:gd fmla="val 4281" name="adj"/>
              </a:avLst>
            </a:prstGeom>
            <a:solidFill>
              <a:srgbClr val="00B1C2"/>
            </a:solidFill>
            <a:ln>
              <a:noFill/>
            </a:ln>
          </p:spPr>
          <p:txBody>
            <a:bodyPr anchorCtr="0" anchor="ctr" bIns="45700" lIns="91425" spcFirstLastPara="1" rIns="91425" wrap="square" tIns="45700">
              <a:noAutofit/>
            </a:bodyPr>
            <a:lstStyle/>
            <a:p>
              <a:pPr indent="-177800" lvl="0" marL="185738"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Momento propicio del día</a:t>
              </a:r>
              <a:endParaRPr b="0" i="0" sz="14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No deben ser interrumpidas por tareas menores</a:t>
              </a:r>
              <a:endParaRPr b="0" i="0" sz="14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Da todo de ti</a:t>
              </a:r>
              <a:endParaRPr b="0" i="0" sz="1400" u="none" cap="none" strike="noStrike">
                <a:solidFill>
                  <a:srgbClr val="000000"/>
                </a:solidFill>
                <a:latin typeface="Arial"/>
                <a:ea typeface="Arial"/>
                <a:cs typeface="Arial"/>
                <a:sym typeface="Arial"/>
              </a:endParaRPr>
            </a:p>
          </p:txBody>
        </p:sp>
        <p:sp>
          <p:nvSpPr>
            <p:cNvPr id="192" name="Google Shape;192;p12"/>
            <p:cNvSpPr/>
            <p:nvPr/>
          </p:nvSpPr>
          <p:spPr>
            <a:xfrm rot="5400000">
              <a:off x="3587955" y="4061494"/>
              <a:ext cx="895546" cy="416891"/>
            </a:xfrm>
            <a:prstGeom prst="triangle">
              <a:avLst>
                <a:gd fmla="val 50000" name="adj"/>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pic>
        <p:nvPicPr>
          <p:cNvPr id="193" name="Google Shape;193;p12"/>
          <p:cNvPicPr preferRelativeResize="0"/>
          <p:nvPr/>
        </p:nvPicPr>
        <p:blipFill rotWithShape="1">
          <a:blip r:embed="rId3">
            <a:alphaModFix/>
          </a:blip>
          <a:srcRect b="0" l="23492" r="23741" t="0"/>
          <a:stretch/>
        </p:blipFill>
        <p:spPr>
          <a:xfrm>
            <a:off x="5940425" y="1309688"/>
            <a:ext cx="2735263" cy="3887787"/>
          </a:xfrm>
          <a:prstGeom prst="rect">
            <a:avLst/>
          </a:prstGeom>
          <a:noFill/>
          <a:ln>
            <a:noFill/>
          </a:ln>
        </p:spPr>
      </p:pic>
      <p:sp>
        <p:nvSpPr>
          <p:cNvPr id="194" name="Google Shape;194;p12"/>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3"/>
          <p:cNvSpPr/>
          <p:nvPr/>
        </p:nvSpPr>
        <p:spPr>
          <a:xfrm>
            <a:off x="504600" y="958752"/>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HERRAMIENTAS PARA ENFRENTAR LA IMPROVISACIÓN </a:t>
            </a:r>
            <a:endParaRPr b="0" i="0" sz="1400" u="none" cap="none" strike="noStrike">
              <a:solidFill>
                <a:srgbClr val="000000"/>
              </a:solidFill>
              <a:latin typeface="Arial"/>
              <a:ea typeface="Arial"/>
              <a:cs typeface="Arial"/>
              <a:sym typeface="Arial"/>
            </a:endParaRPr>
          </a:p>
        </p:txBody>
      </p:sp>
      <p:grpSp>
        <p:nvGrpSpPr>
          <p:cNvPr id="201" name="Google Shape;201;p13"/>
          <p:cNvGrpSpPr/>
          <p:nvPr/>
        </p:nvGrpSpPr>
        <p:grpSpPr>
          <a:xfrm>
            <a:off x="495173" y="3323550"/>
            <a:ext cx="4896221" cy="1658025"/>
            <a:chOff x="1155050" y="3323550"/>
            <a:chExt cx="4896221" cy="1873925"/>
          </a:xfrm>
        </p:grpSpPr>
        <p:sp>
          <p:nvSpPr>
            <p:cNvPr id="202" name="Google Shape;202;p13"/>
            <p:cNvSpPr/>
            <p:nvPr/>
          </p:nvSpPr>
          <p:spPr>
            <a:xfrm>
              <a:off x="4428487" y="4014291"/>
              <a:ext cx="1622784" cy="83484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Establece</a:t>
              </a:r>
              <a:br>
                <a:rPr b="1" i="0" lang="es-PE" sz="1600" u="none" cap="none" strike="noStrike">
                  <a:solidFill>
                    <a:srgbClr val="000000"/>
                  </a:solidFill>
                  <a:latin typeface="Calibri"/>
                  <a:ea typeface="Calibri"/>
                  <a:cs typeface="Calibri"/>
                  <a:sym typeface="Calibri"/>
                </a:rPr>
              </a:br>
              <a:r>
                <a:rPr b="1" i="0" lang="es-PE" sz="1600" u="none" cap="none" strike="noStrike">
                  <a:solidFill>
                    <a:srgbClr val="000000"/>
                  </a:solidFill>
                  <a:latin typeface="Calibri"/>
                  <a:ea typeface="Calibri"/>
                  <a:cs typeface="Calibri"/>
                  <a:sym typeface="Calibri"/>
                </a:rPr>
                <a:t>LISTAS </a:t>
              </a:r>
              <a:br>
                <a:rPr b="1" i="0" lang="es-PE" sz="1600" u="none" cap="none" strike="noStrike">
                  <a:solidFill>
                    <a:srgbClr val="000000"/>
                  </a:solidFill>
                  <a:latin typeface="Calibri"/>
                  <a:ea typeface="Calibri"/>
                  <a:cs typeface="Calibri"/>
                  <a:sym typeface="Calibri"/>
                </a:rPr>
              </a:br>
              <a:r>
                <a:rPr b="1" i="0" lang="es-PE" sz="1600" u="none" cap="none" strike="noStrike">
                  <a:solidFill>
                    <a:srgbClr val="000000"/>
                  </a:solidFill>
                  <a:latin typeface="Calibri"/>
                  <a:ea typeface="Calibri"/>
                  <a:cs typeface="Calibri"/>
                  <a:sym typeface="Calibri"/>
                </a:rPr>
                <a:t>CERRADAS</a:t>
              </a:r>
              <a:endParaRPr b="0" i="0" sz="1400" u="none" cap="none" strike="noStrike">
                <a:solidFill>
                  <a:srgbClr val="000000"/>
                </a:solidFill>
                <a:latin typeface="Arial"/>
                <a:ea typeface="Arial"/>
                <a:cs typeface="Arial"/>
                <a:sym typeface="Arial"/>
              </a:endParaRPr>
            </a:p>
          </p:txBody>
        </p:sp>
        <p:sp>
          <p:nvSpPr>
            <p:cNvPr id="203" name="Google Shape;203;p13"/>
            <p:cNvSpPr/>
            <p:nvPr/>
          </p:nvSpPr>
          <p:spPr>
            <a:xfrm>
              <a:off x="1155050" y="3323550"/>
              <a:ext cx="2585750" cy="1873925"/>
            </a:xfrm>
            <a:prstGeom prst="roundRect">
              <a:avLst>
                <a:gd fmla="val 4281" name="adj"/>
              </a:avLst>
            </a:prstGeom>
            <a:solidFill>
              <a:srgbClr val="92C14E"/>
            </a:solidFill>
            <a:ln>
              <a:noFill/>
            </a:ln>
          </p:spPr>
          <p:txBody>
            <a:bodyPr anchorCtr="0" anchor="ctr" bIns="45700" lIns="91425" spcFirstLastPara="1" rIns="91425" wrap="square" tIns="45700">
              <a:noAutofit/>
            </a:bodyPr>
            <a:lstStyle/>
            <a:p>
              <a:pPr indent="-177800" lvl="0" marL="185738"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Momento del día más relajado</a:t>
              </a:r>
              <a:endParaRPr b="0" i="0" sz="14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No deben convertirse en </a:t>
              </a:r>
              <a:r>
                <a:rPr b="0" i="1" lang="es-PE" sz="1500" u="none" cap="none" strike="noStrike">
                  <a:solidFill>
                    <a:srgbClr val="FFFFFF"/>
                  </a:solidFill>
                  <a:latin typeface="Calibri"/>
                  <a:ea typeface="Calibri"/>
                  <a:cs typeface="Calibri"/>
                  <a:sym typeface="Calibri"/>
                </a:rPr>
                <a:t>Interrupciones</a:t>
              </a:r>
              <a:endParaRPr b="0" i="0" sz="14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Dedícales el menor tiempo posible</a:t>
              </a:r>
              <a:endParaRPr b="0" i="0" sz="1400" u="none" cap="none" strike="noStrike">
                <a:solidFill>
                  <a:srgbClr val="000000"/>
                </a:solidFill>
                <a:latin typeface="Arial"/>
                <a:ea typeface="Arial"/>
                <a:cs typeface="Arial"/>
                <a:sym typeface="Arial"/>
              </a:endParaRPr>
            </a:p>
          </p:txBody>
        </p:sp>
        <p:sp>
          <p:nvSpPr>
            <p:cNvPr id="204" name="Google Shape;204;p13"/>
            <p:cNvSpPr/>
            <p:nvPr/>
          </p:nvSpPr>
          <p:spPr>
            <a:xfrm rot="5400000">
              <a:off x="3587955" y="4052067"/>
              <a:ext cx="895546" cy="416891"/>
            </a:xfrm>
            <a:prstGeom prst="triangle">
              <a:avLst>
                <a:gd fmla="val 50000" name="adj"/>
              </a:avLst>
            </a:prstGeom>
            <a:solidFill>
              <a:srgbClr val="92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205" name="Google Shape;205;p13"/>
          <p:cNvGrpSpPr/>
          <p:nvPr/>
        </p:nvGrpSpPr>
        <p:grpSpPr>
          <a:xfrm flipH="1">
            <a:off x="777965" y="1309688"/>
            <a:ext cx="4896221" cy="1658025"/>
            <a:chOff x="1155050" y="3332977"/>
            <a:chExt cx="4896221" cy="1873925"/>
          </a:xfrm>
        </p:grpSpPr>
        <p:sp>
          <p:nvSpPr>
            <p:cNvPr id="206" name="Google Shape;206;p13"/>
            <p:cNvSpPr/>
            <p:nvPr/>
          </p:nvSpPr>
          <p:spPr>
            <a:xfrm>
              <a:off x="4428487" y="4014291"/>
              <a:ext cx="1622784" cy="83484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PLANIFICATE, establece</a:t>
              </a:r>
              <a:br>
                <a:rPr b="1" i="0" lang="es-PE" sz="1600" u="none" cap="none" strike="noStrike">
                  <a:solidFill>
                    <a:srgbClr val="000000"/>
                  </a:solidFill>
                  <a:latin typeface="Calibri"/>
                  <a:ea typeface="Calibri"/>
                  <a:cs typeface="Calibri"/>
                  <a:sym typeface="Calibri"/>
                </a:rPr>
              </a:br>
              <a:r>
                <a:rPr b="1" i="0" lang="es-PE" sz="1600" u="none" cap="none" strike="noStrike">
                  <a:solidFill>
                    <a:srgbClr val="000000"/>
                  </a:solidFill>
                  <a:latin typeface="Calibri"/>
                  <a:ea typeface="Calibri"/>
                  <a:cs typeface="Calibri"/>
                  <a:sym typeface="Calibri"/>
                </a:rPr>
                <a:t>TAREAS CLAVES</a:t>
              </a:r>
              <a:endParaRPr b="0" i="0" sz="1400" u="none" cap="none" strike="noStrike">
                <a:solidFill>
                  <a:srgbClr val="000000"/>
                </a:solidFill>
                <a:latin typeface="Arial"/>
                <a:ea typeface="Arial"/>
                <a:cs typeface="Arial"/>
                <a:sym typeface="Arial"/>
              </a:endParaRPr>
            </a:p>
          </p:txBody>
        </p:sp>
        <p:sp>
          <p:nvSpPr>
            <p:cNvPr id="207" name="Google Shape;207;p13"/>
            <p:cNvSpPr/>
            <p:nvPr/>
          </p:nvSpPr>
          <p:spPr>
            <a:xfrm>
              <a:off x="1155050" y="3332977"/>
              <a:ext cx="2585750" cy="1873925"/>
            </a:xfrm>
            <a:prstGeom prst="roundRect">
              <a:avLst>
                <a:gd fmla="val 4281" name="adj"/>
              </a:avLst>
            </a:prstGeom>
            <a:solidFill>
              <a:srgbClr val="00B1C2"/>
            </a:solidFill>
            <a:ln>
              <a:noFill/>
            </a:ln>
          </p:spPr>
          <p:txBody>
            <a:bodyPr anchorCtr="0" anchor="ctr" bIns="45700" lIns="91425" spcFirstLastPara="1" rIns="91425" wrap="square" tIns="45700">
              <a:noAutofit/>
            </a:bodyPr>
            <a:lstStyle/>
            <a:p>
              <a:pPr indent="-177800" lvl="0" marL="185738"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Momento propicio del día</a:t>
              </a:r>
              <a:endParaRPr b="0" i="0" sz="14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No deben ser interrumpidas por tareas menores</a:t>
              </a:r>
              <a:endParaRPr b="0" i="0" sz="14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Da todo de ti</a:t>
              </a:r>
              <a:endParaRPr b="0" i="0" sz="1400" u="none" cap="none" strike="noStrike">
                <a:solidFill>
                  <a:srgbClr val="000000"/>
                </a:solidFill>
                <a:latin typeface="Arial"/>
                <a:ea typeface="Arial"/>
                <a:cs typeface="Arial"/>
                <a:sym typeface="Arial"/>
              </a:endParaRPr>
            </a:p>
          </p:txBody>
        </p:sp>
        <p:sp>
          <p:nvSpPr>
            <p:cNvPr id="208" name="Google Shape;208;p13"/>
            <p:cNvSpPr/>
            <p:nvPr/>
          </p:nvSpPr>
          <p:spPr>
            <a:xfrm rot="5400000">
              <a:off x="3587955" y="4061494"/>
              <a:ext cx="895546" cy="416891"/>
            </a:xfrm>
            <a:prstGeom prst="triangle">
              <a:avLst>
                <a:gd fmla="val 50000" name="adj"/>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pic>
        <p:nvPicPr>
          <p:cNvPr id="209" name="Google Shape;209;p13"/>
          <p:cNvPicPr preferRelativeResize="0"/>
          <p:nvPr/>
        </p:nvPicPr>
        <p:blipFill rotWithShape="1">
          <a:blip r:embed="rId3">
            <a:alphaModFix/>
          </a:blip>
          <a:srcRect b="0" l="23492" r="23741" t="0"/>
          <a:stretch/>
        </p:blipFill>
        <p:spPr>
          <a:xfrm>
            <a:off x="5940425" y="1309688"/>
            <a:ext cx="2735263" cy="3887787"/>
          </a:xfrm>
          <a:prstGeom prst="rect">
            <a:avLst/>
          </a:prstGeom>
          <a:noFill/>
          <a:ln>
            <a:noFill/>
          </a:ln>
        </p:spPr>
      </p:pic>
      <p:sp>
        <p:nvSpPr>
          <p:cNvPr id="210" name="Google Shape;210;p13"/>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14"/>
          <p:cNvSpPr/>
          <p:nvPr/>
        </p:nvSpPr>
        <p:spPr>
          <a:xfrm flipH="1">
            <a:off x="6147822" y="1319115"/>
            <a:ext cx="2255117" cy="1042987"/>
          </a:xfrm>
          <a:prstGeom prst="roundRect">
            <a:avLst>
              <a:gd fmla="val 5051" name="adj"/>
            </a:avLst>
          </a:prstGeom>
          <a:solidFill>
            <a:srgbClr val="00B1C2"/>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Haz la “fotografía” del día siguiente</a:t>
            </a:r>
            <a:endParaRPr b="0" i="0" sz="1400" u="none" cap="none" strike="noStrike">
              <a:solidFill>
                <a:srgbClr val="000000"/>
              </a:solidFill>
              <a:latin typeface="Arial"/>
              <a:ea typeface="Arial"/>
              <a:cs typeface="Arial"/>
              <a:sym typeface="Arial"/>
            </a:endParaRPr>
          </a:p>
        </p:txBody>
      </p:sp>
      <p:pic>
        <p:nvPicPr>
          <p:cNvPr id="217" name="Google Shape;217;p14"/>
          <p:cNvPicPr preferRelativeResize="0"/>
          <p:nvPr/>
        </p:nvPicPr>
        <p:blipFill rotWithShape="1">
          <a:blip r:embed="rId3">
            <a:alphaModFix/>
          </a:blip>
          <a:srcRect b="29235" l="8621" r="2747" t="34969"/>
          <a:stretch/>
        </p:blipFill>
        <p:spPr>
          <a:xfrm>
            <a:off x="503238" y="1309689"/>
            <a:ext cx="5540883" cy="3356580"/>
          </a:xfrm>
          <a:prstGeom prst="rect">
            <a:avLst/>
          </a:prstGeom>
          <a:noFill/>
          <a:ln>
            <a:noFill/>
          </a:ln>
        </p:spPr>
      </p:pic>
      <p:sp>
        <p:nvSpPr>
          <p:cNvPr id="218" name="Google Shape;218;p14"/>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grpSp>
        <p:nvGrpSpPr>
          <p:cNvPr id="224" name="Google Shape;224;p15"/>
          <p:cNvGrpSpPr/>
          <p:nvPr/>
        </p:nvGrpSpPr>
        <p:grpSpPr>
          <a:xfrm>
            <a:off x="6147822" y="1319115"/>
            <a:ext cx="2255117" cy="2197304"/>
            <a:chOff x="4818640" y="1319115"/>
            <a:chExt cx="2255117" cy="2197304"/>
          </a:xfrm>
        </p:grpSpPr>
        <p:sp>
          <p:nvSpPr>
            <p:cNvPr id="225" name="Google Shape;225;p15"/>
            <p:cNvSpPr/>
            <p:nvPr/>
          </p:nvSpPr>
          <p:spPr>
            <a:xfrm flipH="1">
              <a:off x="4818640" y="1319115"/>
              <a:ext cx="2255117" cy="1042987"/>
            </a:xfrm>
            <a:prstGeom prst="roundRect">
              <a:avLst>
                <a:gd fmla="val 5051" name="adj"/>
              </a:avLst>
            </a:prstGeom>
            <a:solidFill>
              <a:srgbClr val="00B1C2"/>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Haz la “fotografía” del día siguiente</a:t>
              </a:r>
              <a:endParaRPr b="0" i="0" sz="1400" u="none" cap="none" strike="noStrike">
                <a:solidFill>
                  <a:srgbClr val="000000"/>
                </a:solidFill>
                <a:latin typeface="Arial"/>
                <a:ea typeface="Arial"/>
                <a:cs typeface="Arial"/>
                <a:sym typeface="Arial"/>
              </a:endParaRPr>
            </a:p>
          </p:txBody>
        </p:sp>
        <p:sp>
          <p:nvSpPr>
            <p:cNvPr id="226" name="Google Shape;226;p15"/>
            <p:cNvSpPr/>
            <p:nvPr/>
          </p:nvSpPr>
          <p:spPr>
            <a:xfrm flipH="1">
              <a:off x="4818640" y="2473432"/>
              <a:ext cx="2255117" cy="1042987"/>
            </a:xfrm>
            <a:prstGeom prst="roundRect">
              <a:avLst>
                <a:gd fmla="val 5051" name="adj"/>
              </a:avLst>
            </a:prstGeom>
            <a:solidFill>
              <a:srgbClr val="EE4639"/>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Realiza un repaso antes de empezar</a:t>
              </a:r>
              <a:endParaRPr b="0" i="0" sz="1400" u="none" cap="none" strike="noStrike">
                <a:solidFill>
                  <a:srgbClr val="000000"/>
                </a:solidFill>
                <a:latin typeface="Arial"/>
                <a:ea typeface="Arial"/>
                <a:cs typeface="Arial"/>
                <a:sym typeface="Arial"/>
              </a:endParaRPr>
            </a:p>
          </p:txBody>
        </p:sp>
      </p:grpSp>
      <p:pic>
        <p:nvPicPr>
          <p:cNvPr id="227" name="Google Shape;227;p15"/>
          <p:cNvPicPr preferRelativeResize="0"/>
          <p:nvPr/>
        </p:nvPicPr>
        <p:blipFill rotWithShape="1">
          <a:blip r:embed="rId3">
            <a:alphaModFix/>
          </a:blip>
          <a:srcRect b="29235" l="8621" r="2747" t="34969"/>
          <a:stretch/>
        </p:blipFill>
        <p:spPr>
          <a:xfrm>
            <a:off x="503238" y="1309689"/>
            <a:ext cx="5540883" cy="3356580"/>
          </a:xfrm>
          <a:prstGeom prst="rect">
            <a:avLst/>
          </a:prstGeom>
          <a:noFill/>
          <a:ln>
            <a:noFill/>
          </a:ln>
        </p:spPr>
      </p:pic>
      <p:sp>
        <p:nvSpPr>
          <p:cNvPr id="228" name="Google Shape;228;p15"/>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grpSp>
        <p:nvGrpSpPr>
          <p:cNvPr id="234" name="Google Shape;234;p16"/>
          <p:cNvGrpSpPr/>
          <p:nvPr/>
        </p:nvGrpSpPr>
        <p:grpSpPr>
          <a:xfrm>
            <a:off x="6147822" y="1319115"/>
            <a:ext cx="2255117" cy="3351620"/>
            <a:chOff x="4818640" y="1319115"/>
            <a:chExt cx="2255117" cy="3351620"/>
          </a:xfrm>
        </p:grpSpPr>
        <p:sp>
          <p:nvSpPr>
            <p:cNvPr id="235" name="Google Shape;235;p16"/>
            <p:cNvSpPr/>
            <p:nvPr/>
          </p:nvSpPr>
          <p:spPr>
            <a:xfrm flipH="1">
              <a:off x="4818640" y="1319115"/>
              <a:ext cx="2255117" cy="1042987"/>
            </a:xfrm>
            <a:prstGeom prst="roundRect">
              <a:avLst>
                <a:gd fmla="val 5051" name="adj"/>
              </a:avLst>
            </a:prstGeom>
            <a:solidFill>
              <a:srgbClr val="00B1C2"/>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Haz la “fotografía” del día siguiente</a:t>
              </a:r>
              <a:endParaRPr b="0" i="0" sz="1400" u="none" cap="none" strike="noStrike">
                <a:solidFill>
                  <a:srgbClr val="000000"/>
                </a:solidFill>
                <a:latin typeface="Arial"/>
                <a:ea typeface="Arial"/>
                <a:cs typeface="Arial"/>
                <a:sym typeface="Arial"/>
              </a:endParaRPr>
            </a:p>
          </p:txBody>
        </p:sp>
        <p:sp>
          <p:nvSpPr>
            <p:cNvPr id="236" name="Google Shape;236;p16"/>
            <p:cNvSpPr/>
            <p:nvPr/>
          </p:nvSpPr>
          <p:spPr>
            <a:xfrm flipH="1">
              <a:off x="4818640" y="2473432"/>
              <a:ext cx="2255117" cy="1042987"/>
            </a:xfrm>
            <a:prstGeom prst="roundRect">
              <a:avLst>
                <a:gd fmla="val 5051" name="adj"/>
              </a:avLst>
            </a:prstGeom>
            <a:solidFill>
              <a:srgbClr val="EE4639"/>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Realiza un repaso antes de empezar</a:t>
              </a:r>
              <a:endParaRPr b="0" i="0" sz="1400" u="none" cap="none" strike="noStrike">
                <a:solidFill>
                  <a:srgbClr val="000000"/>
                </a:solidFill>
                <a:latin typeface="Arial"/>
                <a:ea typeface="Arial"/>
                <a:cs typeface="Arial"/>
                <a:sym typeface="Arial"/>
              </a:endParaRPr>
            </a:p>
          </p:txBody>
        </p:sp>
        <p:sp>
          <p:nvSpPr>
            <p:cNvPr id="237" name="Google Shape;237;p16"/>
            <p:cNvSpPr/>
            <p:nvPr/>
          </p:nvSpPr>
          <p:spPr>
            <a:xfrm flipH="1">
              <a:off x="4818640" y="3627748"/>
              <a:ext cx="2255117" cy="1042987"/>
            </a:xfrm>
            <a:prstGeom prst="roundRect">
              <a:avLst>
                <a:gd fmla="val 5051" name="adj"/>
              </a:avLst>
            </a:prstGeom>
            <a:solidFill>
              <a:srgbClr val="92C14E"/>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Deja espacio para los imprevistos</a:t>
              </a:r>
              <a:endParaRPr b="0" i="0" sz="1400" u="none" cap="none" strike="noStrike">
                <a:solidFill>
                  <a:srgbClr val="000000"/>
                </a:solidFill>
                <a:latin typeface="Arial"/>
                <a:ea typeface="Arial"/>
                <a:cs typeface="Arial"/>
                <a:sym typeface="Arial"/>
              </a:endParaRPr>
            </a:p>
          </p:txBody>
        </p:sp>
      </p:grpSp>
      <p:pic>
        <p:nvPicPr>
          <p:cNvPr id="238" name="Google Shape;238;p16"/>
          <p:cNvPicPr preferRelativeResize="0"/>
          <p:nvPr/>
        </p:nvPicPr>
        <p:blipFill rotWithShape="1">
          <a:blip r:embed="rId3">
            <a:alphaModFix/>
          </a:blip>
          <a:srcRect b="29235" l="8621" r="2747" t="34969"/>
          <a:stretch/>
        </p:blipFill>
        <p:spPr>
          <a:xfrm>
            <a:off x="503238" y="1309689"/>
            <a:ext cx="5540883" cy="3356580"/>
          </a:xfrm>
          <a:prstGeom prst="rect">
            <a:avLst/>
          </a:prstGeom>
          <a:noFill/>
          <a:ln>
            <a:noFill/>
          </a:ln>
        </p:spPr>
      </p:pic>
      <p:sp>
        <p:nvSpPr>
          <p:cNvPr id="239" name="Google Shape;239;p16"/>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7"/>
          <p:cNvSpPr/>
          <p:nvPr/>
        </p:nvSpPr>
        <p:spPr>
          <a:xfrm>
            <a:off x="504600" y="958752"/>
            <a:ext cx="7132485" cy="892552"/>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REUNIONES IMPRODUCTIVAS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1600"/>
              <a:buFont typeface="Arial"/>
              <a:buNone/>
            </a:pPr>
            <a:r>
              <a:rPr b="0" i="0" lang="es-PE" sz="1600" u="none" cap="none" strike="noStrike">
                <a:solidFill>
                  <a:srgbClr val="000000"/>
                </a:solidFill>
                <a:latin typeface="Calibri"/>
                <a:ea typeface="Calibri"/>
                <a:cs typeface="Calibri"/>
                <a:sym typeface="Calibri"/>
              </a:rPr>
              <a:t>¿Por qué sucederá esto en las empresas?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Calibri"/>
              <a:ea typeface="Calibri"/>
              <a:cs typeface="Calibri"/>
              <a:sym typeface="Calibri"/>
            </a:endParaRPr>
          </a:p>
        </p:txBody>
      </p:sp>
      <p:pic>
        <p:nvPicPr>
          <p:cNvPr id="246" name="Google Shape;246;p17"/>
          <p:cNvPicPr preferRelativeResize="0"/>
          <p:nvPr/>
        </p:nvPicPr>
        <p:blipFill rotWithShape="1">
          <a:blip r:embed="rId3">
            <a:alphaModFix/>
          </a:blip>
          <a:srcRect b="9938" l="0" r="0" t="1461"/>
          <a:stretch/>
        </p:blipFill>
        <p:spPr>
          <a:xfrm>
            <a:off x="1026269" y="1800519"/>
            <a:ext cx="7091462" cy="3396955"/>
          </a:xfrm>
          <a:prstGeom prst="rect">
            <a:avLst/>
          </a:prstGeom>
          <a:noFill/>
          <a:ln>
            <a:noFill/>
          </a:ln>
        </p:spPr>
      </p:pic>
      <p:sp>
        <p:nvSpPr>
          <p:cNvPr id="247" name="Google Shape;247;p17"/>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18"/>
          <p:cNvSpPr/>
          <p:nvPr/>
        </p:nvSpPr>
        <p:spPr>
          <a:xfrm>
            <a:off x="2823328" y="1319117"/>
            <a:ext cx="3497345" cy="3497345"/>
          </a:xfrm>
          <a:prstGeom prst="ellipse">
            <a:avLst/>
          </a:prstGeom>
          <a:noFill/>
          <a:ln cap="flat" cmpd="sng" w="38100">
            <a:solidFill>
              <a:srgbClr val="BFBFB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4" name="Google Shape;254;p18"/>
          <p:cNvSpPr/>
          <p:nvPr/>
        </p:nvSpPr>
        <p:spPr>
          <a:xfrm>
            <a:off x="3896341" y="932155"/>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7150A0"/>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Material y contenido no preparados</a:t>
            </a:r>
            <a:endParaRPr b="0" i="0" sz="1400" u="none" cap="none" strike="noStrike">
              <a:solidFill>
                <a:srgbClr val="000000"/>
              </a:solidFill>
              <a:latin typeface="Arial"/>
              <a:ea typeface="Arial"/>
              <a:cs typeface="Arial"/>
              <a:sym typeface="Arial"/>
            </a:endParaRPr>
          </a:p>
        </p:txBody>
      </p:sp>
      <p:sp>
        <p:nvSpPr>
          <p:cNvPr id="255" name="Google Shape;255;p18"/>
          <p:cNvSpPr/>
          <p:nvPr/>
        </p:nvSpPr>
        <p:spPr>
          <a:xfrm>
            <a:off x="3693294" y="2173565"/>
            <a:ext cx="1757412" cy="1757412"/>
          </a:xfrm>
          <a:prstGeom prst="ellipse">
            <a:avLst/>
          </a:prstGeom>
          <a:blipFill rotWithShape="1">
            <a:blip r:embed="rId3">
              <a:alphaModFix/>
            </a:blip>
            <a:stretch>
              <a:fillRect b="0" l="-14997" r="-25996" t="0"/>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6" name="Google Shape;256;p18"/>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19"/>
          <p:cNvSpPr/>
          <p:nvPr/>
        </p:nvSpPr>
        <p:spPr>
          <a:xfrm>
            <a:off x="2823328" y="1319117"/>
            <a:ext cx="3497345" cy="3497345"/>
          </a:xfrm>
          <a:prstGeom prst="ellipse">
            <a:avLst/>
          </a:prstGeom>
          <a:noFill/>
          <a:ln cap="flat" cmpd="sng" w="38100">
            <a:solidFill>
              <a:srgbClr val="BFBFB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3" name="Google Shape;263;p19"/>
          <p:cNvSpPr/>
          <p:nvPr/>
        </p:nvSpPr>
        <p:spPr>
          <a:xfrm>
            <a:off x="3896341" y="932155"/>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7150A0"/>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Material y contenido no preparados</a:t>
            </a:r>
            <a:endParaRPr b="0" i="0" sz="1400" u="none" cap="none" strike="noStrike">
              <a:solidFill>
                <a:srgbClr val="000000"/>
              </a:solidFill>
              <a:latin typeface="Arial"/>
              <a:ea typeface="Arial"/>
              <a:cs typeface="Arial"/>
              <a:sym typeface="Arial"/>
            </a:endParaRPr>
          </a:p>
        </p:txBody>
      </p:sp>
      <p:sp>
        <p:nvSpPr>
          <p:cNvPr id="264" name="Google Shape;264;p19"/>
          <p:cNvSpPr/>
          <p:nvPr/>
        </p:nvSpPr>
        <p:spPr>
          <a:xfrm>
            <a:off x="5568152" y="2146797"/>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00B1C2"/>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No hay objetivos o están mal definidos</a:t>
            </a:r>
            <a:endParaRPr b="0" i="0" sz="1400" u="none" cap="none" strike="noStrike">
              <a:solidFill>
                <a:srgbClr val="000000"/>
              </a:solidFill>
              <a:latin typeface="Arial"/>
              <a:ea typeface="Arial"/>
              <a:cs typeface="Arial"/>
              <a:sym typeface="Arial"/>
            </a:endParaRPr>
          </a:p>
        </p:txBody>
      </p:sp>
      <p:sp>
        <p:nvSpPr>
          <p:cNvPr id="265" name="Google Shape;265;p19"/>
          <p:cNvSpPr/>
          <p:nvPr/>
        </p:nvSpPr>
        <p:spPr>
          <a:xfrm>
            <a:off x="3693294" y="2173565"/>
            <a:ext cx="1757412" cy="1757412"/>
          </a:xfrm>
          <a:prstGeom prst="ellipse">
            <a:avLst/>
          </a:prstGeom>
          <a:blipFill rotWithShape="1">
            <a:blip r:embed="rId3">
              <a:alphaModFix/>
            </a:blip>
            <a:stretch>
              <a:fillRect b="0" l="-14997" r="-25996" t="0"/>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6" name="Google Shape;266;p19"/>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2"/>
          <p:cNvPicPr preferRelativeResize="0"/>
          <p:nvPr/>
        </p:nvPicPr>
        <p:blipFill rotWithShape="1">
          <a:blip r:embed="rId3">
            <a:alphaModFix/>
          </a:blip>
          <a:srcRect b="0" l="0" r="0" t="10726"/>
          <a:stretch/>
        </p:blipFill>
        <p:spPr>
          <a:xfrm>
            <a:off x="770639" y="827620"/>
            <a:ext cx="7611366" cy="3822174"/>
          </a:xfrm>
          <a:prstGeom prst="rect">
            <a:avLst/>
          </a:prstGeom>
          <a:noFill/>
          <a:ln>
            <a:noFill/>
          </a:ln>
        </p:spPr>
      </p:pic>
      <p:sp>
        <p:nvSpPr>
          <p:cNvPr id="75" name="Google Shape;75;p2">
            <a:hlinkClick r:id="rId4"/>
          </p:cNvPr>
          <p:cNvSpPr/>
          <p:nvPr/>
        </p:nvSpPr>
        <p:spPr>
          <a:xfrm>
            <a:off x="1618939" y="1124262"/>
            <a:ext cx="5881890" cy="2728210"/>
          </a:xfrm>
          <a:prstGeom prst="roundRect">
            <a:avLst>
              <a:gd fmla="val 16667" name="adj"/>
            </a:avLst>
          </a:prstGeom>
          <a:solidFill>
            <a:schemeClr val="dk1"/>
          </a:solidFill>
          <a:ln>
            <a:noFill/>
          </a:ln>
          <a:effectLst>
            <a:outerShdw blurRad="95000" rotWithShape="0">
              <a:srgbClr val="000000">
                <a:alpha val="4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p:txBody>
      </p:sp>
      <p:sp>
        <p:nvSpPr>
          <p:cNvPr id="76" name="Google Shape;76;p2"/>
          <p:cNvSpPr txBox="1"/>
          <p:nvPr/>
        </p:nvSpPr>
        <p:spPr>
          <a:xfrm>
            <a:off x="1499337" y="4371232"/>
            <a:ext cx="6001500" cy="6774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1" i="0" lang="es-PE" sz="1400" u="none" cap="none" strike="noStrike">
                <a:solidFill>
                  <a:srgbClr val="000000"/>
                </a:solidFill>
                <a:latin typeface="Calibri"/>
                <a:ea typeface="Calibri"/>
                <a:cs typeface="Calibri"/>
                <a:sym typeface="Calibri"/>
              </a:rPr>
              <a:t>“VIDEO”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000"/>
              <a:buFont typeface="Arial"/>
              <a:buNone/>
            </a:pPr>
            <a:r>
              <a:rPr lang="es-PE" sz="1000" u="sng">
                <a:solidFill>
                  <a:schemeClr val="hlink"/>
                </a:solidFill>
                <a:latin typeface="Calibri"/>
                <a:ea typeface="Calibri"/>
                <a:cs typeface="Calibri"/>
                <a:sym typeface="Calibri"/>
                <a:hlinkClick r:id="rId5"/>
              </a:rPr>
              <a:t>El proceso administrativo</a:t>
            </a:r>
            <a:endParaRPr b="0" i="0" sz="1000" u="none" cap="none" strike="noStrike">
              <a:solidFill>
                <a:srgbClr val="7F7F7F"/>
              </a:solidFill>
              <a:latin typeface="Calibri"/>
              <a:ea typeface="Calibri"/>
              <a:cs typeface="Calibri"/>
              <a:sym typeface="Calibri"/>
            </a:endParaRPr>
          </a:p>
          <a:p>
            <a:pPr indent="0" lvl="0" marL="0" marR="0" rtl="0" algn="l">
              <a:lnSpc>
                <a:spcPct val="100000"/>
              </a:lnSpc>
              <a:spcBef>
                <a:spcPts val="600"/>
              </a:spcBef>
              <a:spcAft>
                <a:spcPts val="0"/>
              </a:spcAft>
              <a:buClr>
                <a:srgbClr val="000000"/>
              </a:buClr>
              <a:buSzPts val="1000"/>
              <a:buFont typeface="Arial"/>
              <a:buNone/>
            </a:pPr>
            <a:r>
              <a:t/>
            </a:r>
            <a:endParaRPr b="0" i="0" sz="1000" u="none" cap="none" strike="noStrike">
              <a:solidFill>
                <a:srgbClr val="7F7F7F"/>
              </a:solidFill>
              <a:latin typeface="Calibri"/>
              <a:ea typeface="Calibri"/>
              <a:cs typeface="Calibri"/>
              <a:sym typeface="Calibri"/>
            </a:endParaRPr>
          </a:p>
        </p:txBody>
      </p:sp>
      <p:pic>
        <p:nvPicPr>
          <p:cNvPr id="77" name="Google Shape;77;p2">
            <a:hlinkClick r:id="rId6"/>
          </p:cNvPr>
          <p:cNvPicPr preferRelativeResize="0"/>
          <p:nvPr/>
        </p:nvPicPr>
        <p:blipFill rotWithShape="1">
          <a:blip r:embed="rId7">
            <a:alphaModFix/>
          </a:blip>
          <a:srcRect b="0" l="0" r="0" t="0"/>
          <a:stretch/>
        </p:blipFill>
        <p:spPr>
          <a:xfrm>
            <a:off x="4252118" y="2163008"/>
            <a:ext cx="639763" cy="620101"/>
          </a:xfrm>
          <a:prstGeom prst="rect">
            <a:avLst/>
          </a:prstGeom>
          <a:noFill/>
          <a:ln>
            <a:noFill/>
          </a:ln>
          <a:effectLst>
            <a:outerShdw blurRad="50800" rotWithShape="0" algn="t" dir="5400000" dist="38100">
              <a:srgbClr val="000000">
                <a:alpha val="40000"/>
              </a:srgbClr>
            </a:outerShdw>
          </a:effectLst>
        </p:spPr>
      </p:pic>
      <p:sp>
        <p:nvSpPr>
          <p:cNvPr id="78" name="Google Shape;78;p2"/>
          <p:cNvSpPr/>
          <p:nvPr/>
        </p:nvSpPr>
        <p:spPr>
          <a:xfrm>
            <a:off x="683568" y="481236"/>
            <a:ext cx="544831" cy="193899"/>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1400"/>
              <a:buFont typeface="Arial"/>
              <a:buNone/>
            </a:pPr>
            <a:r>
              <a:rPr b="1" i="0" lang="es-PE" sz="1400" u="none" cap="none" strike="noStrike">
                <a:solidFill>
                  <a:srgbClr val="00B1C3"/>
                </a:solidFill>
                <a:latin typeface="Calibri"/>
                <a:ea typeface="Calibri"/>
                <a:cs typeface="Calibri"/>
                <a:sym typeface="Calibri"/>
              </a:rPr>
              <a:t>VIDEO</a:t>
            </a:r>
            <a:endParaRPr b="1" i="0" sz="1600" u="none" cap="none" strike="noStrike">
              <a:solidFill>
                <a:srgbClr val="00B1C3"/>
              </a:solidFill>
              <a:latin typeface="Calibri"/>
              <a:ea typeface="Calibri"/>
              <a:cs typeface="Calibri"/>
              <a:sym typeface="Calibri"/>
            </a:endParaRPr>
          </a:p>
        </p:txBody>
      </p:sp>
      <p:grpSp>
        <p:nvGrpSpPr>
          <p:cNvPr id="79" name="Google Shape;79;p2"/>
          <p:cNvGrpSpPr/>
          <p:nvPr/>
        </p:nvGrpSpPr>
        <p:grpSpPr>
          <a:xfrm>
            <a:off x="514858" y="499074"/>
            <a:ext cx="131794" cy="132296"/>
            <a:chOff x="511902" y="912279"/>
            <a:chExt cx="281320" cy="282391"/>
          </a:xfrm>
        </p:grpSpPr>
        <p:sp>
          <p:nvSpPr>
            <p:cNvPr id="80" name="Google Shape;80;p2"/>
            <p:cNvSpPr/>
            <p:nvPr/>
          </p:nvSpPr>
          <p:spPr>
            <a:xfrm rot="5400000">
              <a:off x="511366" y="912814"/>
              <a:ext cx="282391" cy="281320"/>
            </a:xfrm>
            <a:prstGeom prst="ellipse">
              <a:avLst/>
            </a:prstGeom>
            <a:solidFill>
              <a:srgbClr val="00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p:txBody>
        </p:sp>
        <p:pic>
          <p:nvPicPr>
            <p:cNvPr id="81" name="Google Shape;81;p2"/>
            <p:cNvPicPr preferRelativeResize="0"/>
            <p:nvPr/>
          </p:nvPicPr>
          <p:blipFill rotWithShape="1">
            <a:blip r:embed="rId8">
              <a:alphaModFix/>
            </a:blip>
            <a:srcRect b="0" l="0" r="0" t="0"/>
            <a:stretch/>
          </p:blipFill>
          <p:spPr>
            <a:xfrm rot="5400000">
              <a:off x="578093" y="979007"/>
              <a:ext cx="148937" cy="148937"/>
            </a:xfrm>
            <a:prstGeom prst="rect">
              <a:avLst/>
            </a:prstGeom>
            <a:noFill/>
            <a:ln>
              <a:noFill/>
            </a:ln>
          </p:spPr>
        </p:pic>
      </p:grpSp>
      <p:pic>
        <p:nvPicPr>
          <p:cNvPr id="82" name="Google Shape;82;p2">
            <a:hlinkClick r:id="rId9"/>
          </p:cNvPr>
          <p:cNvPicPr preferRelativeResize="0"/>
          <p:nvPr/>
        </p:nvPicPr>
        <p:blipFill>
          <a:blip r:embed="rId10">
            <a:alphaModFix/>
          </a:blip>
          <a:stretch>
            <a:fillRect/>
          </a:stretch>
        </p:blipFill>
        <p:spPr>
          <a:xfrm>
            <a:off x="1894883" y="1164058"/>
            <a:ext cx="5362875" cy="2617975"/>
          </a:xfrm>
          <a:prstGeom prst="rect">
            <a:avLst/>
          </a:prstGeom>
          <a:solidFill>
            <a:schemeClr val="dk1"/>
          </a:solidFill>
          <a:ln>
            <a:noFill/>
          </a:ln>
          <a:effectLst>
            <a:outerShdw blurRad="95000" rotWithShape="0">
              <a:srgbClr val="000000">
                <a:alpha val="49410"/>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0"/>
          <p:cNvSpPr/>
          <p:nvPr/>
        </p:nvSpPr>
        <p:spPr>
          <a:xfrm>
            <a:off x="2823328" y="1319117"/>
            <a:ext cx="3497345" cy="3497345"/>
          </a:xfrm>
          <a:prstGeom prst="ellipse">
            <a:avLst/>
          </a:prstGeom>
          <a:noFill/>
          <a:ln cap="flat" cmpd="sng" w="38100">
            <a:solidFill>
              <a:srgbClr val="BFBFB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3" name="Google Shape;273;p20"/>
          <p:cNvSpPr/>
          <p:nvPr/>
        </p:nvSpPr>
        <p:spPr>
          <a:xfrm>
            <a:off x="3896341" y="932155"/>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7150A0"/>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Material y contenido no preparados</a:t>
            </a:r>
            <a:endParaRPr b="0" i="0" sz="1400" u="none" cap="none" strike="noStrike">
              <a:solidFill>
                <a:srgbClr val="000000"/>
              </a:solidFill>
              <a:latin typeface="Arial"/>
              <a:ea typeface="Arial"/>
              <a:cs typeface="Arial"/>
              <a:sym typeface="Arial"/>
            </a:endParaRPr>
          </a:p>
        </p:txBody>
      </p:sp>
      <p:sp>
        <p:nvSpPr>
          <p:cNvPr id="274" name="Google Shape;274;p20"/>
          <p:cNvSpPr/>
          <p:nvPr/>
        </p:nvSpPr>
        <p:spPr>
          <a:xfrm>
            <a:off x="5568152" y="2146797"/>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00B1C2"/>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No hay objetivos o están mal definidos</a:t>
            </a:r>
            <a:endParaRPr b="0" i="0" sz="1400" u="none" cap="none" strike="noStrike">
              <a:solidFill>
                <a:srgbClr val="000000"/>
              </a:solidFill>
              <a:latin typeface="Arial"/>
              <a:ea typeface="Arial"/>
              <a:cs typeface="Arial"/>
              <a:sym typeface="Arial"/>
            </a:endParaRPr>
          </a:p>
        </p:txBody>
      </p:sp>
      <p:sp>
        <p:nvSpPr>
          <p:cNvPr id="275" name="Google Shape;275;p20"/>
          <p:cNvSpPr/>
          <p:nvPr/>
        </p:nvSpPr>
        <p:spPr>
          <a:xfrm>
            <a:off x="4929577" y="4112129"/>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EE4639"/>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Roles de los asistentes no conocidos o mal definidos</a:t>
            </a:r>
            <a:endParaRPr b="0" i="0" sz="1400" u="none" cap="none" strike="noStrike">
              <a:solidFill>
                <a:srgbClr val="000000"/>
              </a:solidFill>
              <a:latin typeface="Arial"/>
              <a:ea typeface="Arial"/>
              <a:cs typeface="Arial"/>
              <a:sym typeface="Arial"/>
            </a:endParaRPr>
          </a:p>
        </p:txBody>
      </p:sp>
      <p:sp>
        <p:nvSpPr>
          <p:cNvPr id="276" name="Google Shape;276;p20"/>
          <p:cNvSpPr/>
          <p:nvPr/>
        </p:nvSpPr>
        <p:spPr>
          <a:xfrm>
            <a:off x="3693294" y="2173565"/>
            <a:ext cx="1757412" cy="1757412"/>
          </a:xfrm>
          <a:prstGeom prst="ellipse">
            <a:avLst/>
          </a:prstGeom>
          <a:blipFill rotWithShape="1">
            <a:blip r:embed="rId3">
              <a:alphaModFix/>
            </a:blip>
            <a:stretch>
              <a:fillRect b="0" l="-14997" r="-25996" t="0"/>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7" name="Google Shape;277;p20"/>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1"/>
          <p:cNvSpPr/>
          <p:nvPr/>
        </p:nvSpPr>
        <p:spPr>
          <a:xfrm>
            <a:off x="2823328" y="1319117"/>
            <a:ext cx="3497345" cy="3497345"/>
          </a:xfrm>
          <a:prstGeom prst="ellipse">
            <a:avLst/>
          </a:prstGeom>
          <a:noFill/>
          <a:ln cap="flat" cmpd="sng" w="38100">
            <a:solidFill>
              <a:srgbClr val="BFBFB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4" name="Google Shape;284;p21"/>
          <p:cNvSpPr/>
          <p:nvPr/>
        </p:nvSpPr>
        <p:spPr>
          <a:xfrm>
            <a:off x="3896341" y="932155"/>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7150A0"/>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Material y contenido no preparados</a:t>
            </a:r>
            <a:endParaRPr b="0" i="0" sz="1400" u="none" cap="none" strike="noStrike">
              <a:solidFill>
                <a:srgbClr val="000000"/>
              </a:solidFill>
              <a:latin typeface="Arial"/>
              <a:ea typeface="Arial"/>
              <a:cs typeface="Arial"/>
              <a:sym typeface="Arial"/>
            </a:endParaRPr>
          </a:p>
        </p:txBody>
      </p:sp>
      <p:sp>
        <p:nvSpPr>
          <p:cNvPr id="285" name="Google Shape;285;p21"/>
          <p:cNvSpPr/>
          <p:nvPr/>
        </p:nvSpPr>
        <p:spPr>
          <a:xfrm>
            <a:off x="5568152" y="2146797"/>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00B1C2"/>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No hay objetivos o están mal definidos</a:t>
            </a:r>
            <a:endParaRPr b="0" i="0" sz="1400" u="none" cap="none" strike="noStrike">
              <a:solidFill>
                <a:srgbClr val="000000"/>
              </a:solidFill>
              <a:latin typeface="Arial"/>
              <a:ea typeface="Arial"/>
              <a:cs typeface="Arial"/>
              <a:sym typeface="Arial"/>
            </a:endParaRPr>
          </a:p>
        </p:txBody>
      </p:sp>
      <p:sp>
        <p:nvSpPr>
          <p:cNvPr id="286" name="Google Shape;286;p21"/>
          <p:cNvSpPr/>
          <p:nvPr/>
        </p:nvSpPr>
        <p:spPr>
          <a:xfrm>
            <a:off x="4929577" y="4112129"/>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EE4639"/>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Roles de los asistentes no conocidos o mal definidos</a:t>
            </a:r>
            <a:endParaRPr b="0" i="0" sz="1400" u="none" cap="none" strike="noStrike">
              <a:solidFill>
                <a:srgbClr val="000000"/>
              </a:solidFill>
              <a:latin typeface="Arial"/>
              <a:ea typeface="Arial"/>
              <a:cs typeface="Arial"/>
              <a:sym typeface="Arial"/>
            </a:endParaRPr>
          </a:p>
        </p:txBody>
      </p:sp>
      <p:sp>
        <p:nvSpPr>
          <p:cNvPr id="287" name="Google Shape;287;p21"/>
          <p:cNvSpPr/>
          <p:nvPr/>
        </p:nvSpPr>
        <p:spPr>
          <a:xfrm>
            <a:off x="2863105" y="4112129"/>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808799"/>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Duración excesiva</a:t>
            </a:r>
            <a:endParaRPr b="0" i="0" sz="1400" u="none" cap="none" strike="noStrike">
              <a:solidFill>
                <a:srgbClr val="000000"/>
              </a:solidFill>
              <a:latin typeface="Arial"/>
              <a:ea typeface="Arial"/>
              <a:cs typeface="Arial"/>
              <a:sym typeface="Arial"/>
            </a:endParaRPr>
          </a:p>
        </p:txBody>
      </p:sp>
      <p:sp>
        <p:nvSpPr>
          <p:cNvPr id="288" name="Google Shape;288;p21"/>
          <p:cNvSpPr/>
          <p:nvPr/>
        </p:nvSpPr>
        <p:spPr>
          <a:xfrm>
            <a:off x="3693294" y="2173565"/>
            <a:ext cx="1757412" cy="1757412"/>
          </a:xfrm>
          <a:prstGeom prst="ellipse">
            <a:avLst/>
          </a:prstGeom>
          <a:blipFill rotWithShape="1">
            <a:blip r:embed="rId3">
              <a:alphaModFix/>
            </a:blip>
            <a:stretch>
              <a:fillRect b="0" l="-14997" r="-25996" t="0"/>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2"/>
          <p:cNvSpPr/>
          <p:nvPr/>
        </p:nvSpPr>
        <p:spPr>
          <a:xfrm>
            <a:off x="2823328" y="1319117"/>
            <a:ext cx="3497345" cy="3497345"/>
          </a:xfrm>
          <a:prstGeom prst="ellipse">
            <a:avLst/>
          </a:prstGeom>
          <a:noFill/>
          <a:ln cap="flat" cmpd="sng" w="38100">
            <a:solidFill>
              <a:srgbClr val="BFBFB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5" name="Google Shape;295;p22"/>
          <p:cNvSpPr/>
          <p:nvPr/>
        </p:nvSpPr>
        <p:spPr>
          <a:xfrm>
            <a:off x="3896341" y="932155"/>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7150A0"/>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Material y contenido no preparados</a:t>
            </a:r>
            <a:endParaRPr b="0" i="0" sz="1400" u="none" cap="none" strike="noStrike">
              <a:solidFill>
                <a:srgbClr val="000000"/>
              </a:solidFill>
              <a:latin typeface="Arial"/>
              <a:ea typeface="Arial"/>
              <a:cs typeface="Arial"/>
              <a:sym typeface="Arial"/>
            </a:endParaRPr>
          </a:p>
        </p:txBody>
      </p:sp>
      <p:sp>
        <p:nvSpPr>
          <p:cNvPr id="296" name="Google Shape;296;p22"/>
          <p:cNvSpPr/>
          <p:nvPr/>
        </p:nvSpPr>
        <p:spPr>
          <a:xfrm>
            <a:off x="5568152" y="2146797"/>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00B1C2"/>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No hay objetivos o están mal definidos</a:t>
            </a:r>
            <a:endParaRPr b="0" i="0" sz="1400" u="none" cap="none" strike="noStrike">
              <a:solidFill>
                <a:srgbClr val="000000"/>
              </a:solidFill>
              <a:latin typeface="Arial"/>
              <a:ea typeface="Arial"/>
              <a:cs typeface="Arial"/>
              <a:sym typeface="Arial"/>
            </a:endParaRPr>
          </a:p>
        </p:txBody>
      </p:sp>
      <p:sp>
        <p:nvSpPr>
          <p:cNvPr id="297" name="Google Shape;297;p22"/>
          <p:cNvSpPr/>
          <p:nvPr/>
        </p:nvSpPr>
        <p:spPr>
          <a:xfrm>
            <a:off x="4929577" y="4112129"/>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EE4639"/>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Roles de los asistentes no conocidos o mal definidos</a:t>
            </a:r>
            <a:endParaRPr b="0" i="0" sz="1400" u="none" cap="none" strike="noStrike">
              <a:solidFill>
                <a:srgbClr val="000000"/>
              </a:solidFill>
              <a:latin typeface="Arial"/>
              <a:ea typeface="Arial"/>
              <a:cs typeface="Arial"/>
              <a:sym typeface="Arial"/>
            </a:endParaRPr>
          </a:p>
        </p:txBody>
      </p:sp>
      <p:sp>
        <p:nvSpPr>
          <p:cNvPr id="298" name="Google Shape;298;p22"/>
          <p:cNvSpPr/>
          <p:nvPr/>
        </p:nvSpPr>
        <p:spPr>
          <a:xfrm>
            <a:off x="2863105" y="4112129"/>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808799"/>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Duración excesiva</a:t>
            </a:r>
            <a:endParaRPr b="0" i="0" sz="1400" u="none" cap="none" strike="noStrike">
              <a:solidFill>
                <a:srgbClr val="000000"/>
              </a:solidFill>
              <a:latin typeface="Arial"/>
              <a:ea typeface="Arial"/>
              <a:cs typeface="Arial"/>
              <a:sym typeface="Arial"/>
            </a:endParaRPr>
          </a:p>
        </p:txBody>
      </p:sp>
      <p:sp>
        <p:nvSpPr>
          <p:cNvPr id="299" name="Google Shape;299;p22"/>
          <p:cNvSpPr/>
          <p:nvPr/>
        </p:nvSpPr>
        <p:spPr>
          <a:xfrm>
            <a:off x="2224530" y="2146797"/>
            <a:ext cx="1351317" cy="878356"/>
          </a:xfrm>
          <a:custGeom>
            <a:rect b="b" l="l" r="r" t="t"/>
            <a:pathLst>
              <a:path extrusionOk="0" h="878356" w="1351317">
                <a:moveTo>
                  <a:pt x="0" y="146396"/>
                </a:moveTo>
                <a:cubicBezTo>
                  <a:pt x="0" y="65544"/>
                  <a:pt x="65544" y="0"/>
                  <a:pt x="146396" y="0"/>
                </a:cubicBezTo>
                <a:lnTo>
                  <a:pt x="1204921" y="0"/>
                </a:lnTo>
                <a:cubicBezTo>
                  <a:pt x="1285773" y="0"/>
                  <a:pt x="1351317" y="65544"/>
                  <a:pt x="1351317" y="146396"/>
                </a:cubicBezTo>
                <a:lnTo>
                  <a:pt x="1351317" y="731960"/>
                </a:lnTo>
                <a:cubicBezTo>
                  <a:pt x="1351317" y="812812"/>
                  <a:pt x="1285773" y="878356"/>
                  <a:pt x="1204921" y="878356"/>
                </a:cubicBezTo>
                <a:lnTo>
                  <a:pt x="146396" y="878356"/>
                </a:lnTo>
                <a:cubicBezTo>
                  <a:pt x="65544" y="878356"/>
                  <a:pt x="0" y="812812"/>
                  <a:pt x="0" y="731960"/>
                </a:cubicBezTo>
                <a:lnTo>
                  <a:pt x="0" y="146396"/>
                </a:lnTo>
                <a:close/>
              </a:path>
            </a:pathLst>
          </a:custGeom>
          <a:solidFill>
            <a:srgbClr val="92C14E"/>
          </a:solidFill>
          <a:ln>
            <a:noFill/>
          </a:ln>
        </p:spPr>
        <p:txBody>
          <a:bodyPr anchorCtr="0" anchor="ctr" bIns="92400" lIns="92400" spcFirstLastPara="1" rIns="92400" wrap="square" tIns="92400">
            <a:noAutofit/>
          </a:bodyPr>
          <a:lstStyle/>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rgbClr val="FFFFFF"/>
                </a:solidFill>
                <a:latin typeface="Calibri"/>
                <a:ea typeface="Calibri"/>
                <a:cs typeface="Calibri"/>
                <a:sym typeface="Calibri"/>
              </a:rPr>
              <a:t>No se traducen en ACCIONES</a:t>
            </a:r>
            <a:endParaRPr b="0" i="0" sz="1400" u="none" cap="none" strike="noStrike">
              <a:solidFill>
                <a:srgbClr val="000000"/>
              </a:solidFill>
              <a:latin typeface="Arial"/>
              <a:ea typeface="Arial"/>
              <a:cs typeface="Arial"/>
              <a:sym typeface="Arial"/>
            </a:endParaRPr>
          </a:p>
        </p:txBody>
      </p:sp>
      <p:sp>
        <p:nvSpPr>
          <p:cNvPr id="300" name="Google Shape;300;p22"/>
          <p:cNvSpPr/>
          <p:nvPr/>
        </p:nvSpPr>
        <p:spPr>
          <a:xfrm>
            <a:off x="3693294" y="2173565"/>
            <a:ext cx="1757412" cy="1757412"/>
          </a:xfrm>
          <a:prstGeom prst="ellipse">
            <a:avLst/>
          </a:prstGeom>
          <a:blipFill rotWithShape="1">
            <a:blip r:embed="rId3">
              <a:alphaModFix/>
            </a:blip>
            <a:stretch>
              <a:fillRect b="0" l="-14997" r="-25996" t="0"/>
            </a:stretch>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1" name="Google Shape;301;p22"/>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3"/>
          <p:cNvSpPr/>
          <p:nvPr/>
        </p:nvSpPr>
        <p:spPr>
          <a:xfrm>
            <a:off x="2397821" y="1319114"/>
            <a:ext cx="4348359" cy="2894668"/>
          </a:xfrm>
          <a:prstGeom prst="foldedCorner">
            <a:avLst>
              <a:gd fmla="val 16667" name="adj"/>
            </a:avLst>
          </a:prstGeom>
          <a:solidFill>
            <a:srgbClr val="EEAD2A"/>
          </a:solidFill>
          <a:ln>
            <a:noFill/>
          </a:ln>
        </p:spPr>
        <p:txBody>
          <a:bodyPr anchorCtr="0" anchor="ctr" bIns="45700" lIns="468000" spcFirstLastPara="1" rIns="91425" wrap="square" tIns="396000">
            <a:noAutofit/>
          </a:bodyPr>
          <a:lstStyle/>
          <a:p>
            <a:pPr indent="0" lvl="0" marL="0" marR="0" rtl="0" algn="l">
              <a:lnSpc>
                <a:spcPct val="100000"/>
              </a:lnSpc>
              <a:spcBef>
                <a:spcPts val="0"/>
              </a:spcBef>
              <a:spcAft>
                <a:spcPts val="0"/>
              </a:spcAft>
              <a:buClr>
                <a:srgbClr val="000000"/>
              </a:buClr>
              <a:buSzPts val="2000"/>
              <a:buFont typeface="Arial"/>
              <a:buNone/>
            </a:pPr>
            <a:r>
              <a:rPr b="1" i="0" lang="es-PE" sz="2000" u="none" cap="none" strike="noStrike">
                <a:solidFill>
                  <a:srgbClr val="FFFFFF"/>
                </a:solidFill>
                <a:latin typeface="Calibri"/>
                <a:ea typeface="Calibri"/>
                <a:cs typeface="Calibri"/>
                <a:sym typeface="Calibri"/>
              </a:rPr>
              <a:t>Al ir a una reunión siempre:</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1200"/>
              </a:spcBef>
              <a:spcAft>
                <a:spcPts val="0"/>
              </a:spcAft>
              <a:buClr>
                <a:srgbClr val="FFFFFF"/>
              </a:buClr>
              <a:buSzPts val="2000"/>
              <a:buFont typeface="Arial"/>
              <a:buChar char="•"/>
            </a:pPr>
            <a:r>
              <a:rPr b="0" i="0" lang="es-PE" sz="2000" u="none" cap="none" strike="noStrike">
                <a:solidFill>
                  <a:srgbClr val="FFFFFF"/>
                </a:solidFill>
                <a:latin typeface="Calibri"/>
                <a:ea typeface="Calibri"/>
                <a:cs typeface="Calibri"/>
                <a:sym typeface="Calibri"/>
              </a:rPr>
              <a:t>Ten en claro tu objetivo y tu rol.</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FFFFFF"/>
              </a:buClr>
              <a:buSzPts val="2000"/>
              <a:buFont typeface="Arial"/>
              <a:buChar char="•"/>
            </a:pPr>
            <a:r>
              <a:rPr b="0" i="0" lang="es-PE" sz="2000" u="none" cap="none" strike="noStrike">
                <a:solidFill>
                  <a:srgbClr val="FFFFFF"/>
                </a:solidFill>
                <a:latin typeface="Calibri"/>
                <a:ea typeface="Calibri"/>
                <a:cs typeface="Calibri"/>
                <a:sym typeface="Calibri"/>
              </a:rPr>
              <a:t>Ten los materiales listos.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FFFFFF"/>
              </a:buClr>
              <a:buSzPts val="2000"/>
              <a:buFont typeface="Arial"/>
              <a:buChar char="•"/>
            </a:pPr>
            <a:r>
              <a:rPr b="0" i="0" lang="es-PE" sz="2000" u="none" cap="none" strike="noStrike">
                <a:solidFill>
                  <a:srgbClr val="FFFFFF"/>
                </a:solidFill>
                <a:latin typeface="Calibri"/>
                <a:ea typeface="Calibri"/>
                <a:cs typeface="Calibri"/>
                <a:sym typeface="Calibri"/>
              </a:rPr>
              <a:t>Sé proactivo y productivo.</a:t>
            </a:r>
            <a:endParaRPr b="0" i="0" sz="1400" u="none" cap="none" strike="noStrike">
              <a:solidFill>
                <a:srgbClr val="000000"/>
              </a:solidFill>
              <a:latin typeface="Arial"/>
              <a:ea typeface="Arial"/>
              <a:cs typeface="Arial"/>
              <a:sym typeface="Arial"/>
            </a:endParaRPr>
          </a:p>
        </p:txBody>
      </p:sp>
      <p:sp>
        <p:nvSpPr>
          <p:cNvPr id="307" name="Google Shape;307;p23"/>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graphicFrame>
        <p:nvGraphicFramePr>
          <p:cNvPr id="313" name="Google Shape;313;p24"/>
          <p:cNvGraphicFramePr/>
          <p:nvPr/>
        </p:nvGraphicFramePr>
        <p:xfrm>
          <a:off x="603315" y="1514968"/>
          <a:ext cx="3000000" cy="3000000"/>
        </p:xfrm>
        <a:graphic>
          <a:graphicData uri="http://schemas.openxmlformats.org/drawingml/2006/table">
            <a:tbl>
              <a:tblPr bandRow="1" firstRow="1">
                <a:noFill/>
                <a:tableStyleId>{324E9DF8-E41A-489F-9427-AE7633EE1B4D}</a:tableStyleId>
              </a:tblPr>
              <a:tblGrid>
                <a:gridCol w="2645800"/>
                <a:gridCol w="2645800"/>
                <a:gridCol w="2645800"/>
              </a:tblGrid>
              <a:tr h="953275">
                <a:tc>
                  <a:txBody>
                    <a:bodyPr/>
                    <a:lstStyle/>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¿Qué compromisos rompí en estas últimas semanas?</a:t>
                      </a:r>
                      <a:endParaRPr sz="1400" u="none" cap="none" strike="noStrike"/>
                    </a:p>
                    <a:p>
                      <a:pPr indent="0" lvl="0" marL="0" marR="0" rtl="0" algn="l">
                        <a:lnSpc>
                          <a:spcPct val="100000"/>
                        </a:lnSpc>
                        <a:spcBef>
                          <a:spcPts val="0"/>
                        </a:spcBef>
                        <a:spcAft>
                          <a:spcPts val="0"/>
                        </a:spcAft>
                        <a:buClr>
                          <a:srgbClr val="000000"/>
                        </a:buClr>
                        <a:buSzPts val="1500"/>
                        <a:buFont typeface="Arial"/>
                        <a:buNone/>
                      </a:pPr>
                      <a:r>
                        <a:t/>
                      </a:r>
                      <a:endParaRPr sz="1500" u="none" cap="none" strike="noStrike">
                        <a:latin typeface="Calibri"/>
                        <a:ea typeface="Calibri"/>
                        <a:cs typeface="Calibri"/>
                        <a:sym typeface="Calibri"/>
                      </a:endParaRPr>
                    </a:p>
                  </a:txBody>
                  <a:tcPr marT="72000" marB="38100" marR="76200" marL="144000">
                    <a:lnL cap="flat" cmpd="sng" w="12700">
                      <a:solidFill>
                        <a:srgbClr val="009FA7"/>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rgbClr val="009FA7"/>
                      </a:solidFill>
                      <a:prstDash val="solid"/>
                      <a:round/>
                      <a:headEnd len="sm" w="sm" type="none"/>
                      <a:tailEnd len="sm" w="sm" type="none"/>
                    </a:lnT>
                    <a:lnB cap="flat" cmpd="sng" w="12700">
                      <a:solidFill>
                        <a:schemeClr val="lt1"/>
                      </a:solidFill>
                      <a:prstDash val="solid"/>
                      <a:round/>
                      <a:headEnd len="sm" w="sm" type="none"/>
                      <a:tailEnd len="sm" w="sm" type="none"/>
                    </a:lnB>
                    <a:solidFill>
                      <a:srgbClr val="00B1C2"/>
                    </a:solidFill>
                  </a:tcPr>
                </a:tc>
                <a:tc>
                  <a:txBody>
                    <a:bodyPr/>
                    <a:lstStyle/>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¿Por qué se quedaron pendientes?</a:t>
                      </a:r>
                      <a:endParaRPr sz="1400" u="none" cap="none" strike="noStrike"/>
                    </a:p>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¿Por qué no cumplimos?</a:t>
                      </a:r>
                      <a:endParaRPr sz="1500" u="none" cap="none" strike="noStrike">
                        <a:latin typeface="Calibri"/>
                        <a:ea typeface="Calibri"/>
                        <a:cs typeface="Calibri"/>
                        <a:sym typeface="Calibri"/>
                      </a:endParaRPr>
                    </a:p>
                  </a:txBody>
                  <a:tcPr marT="72000" marB="38100" marR="76200" marL="144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rgbClr val="009FA7"/>
                      </a:solidFill>
                      <a:prstDash val="solid"/>
                      <a:round/>
                      <a:headEnd len="sm" w="sm" type="none"/>
                      <a:tailEnd len="sm" w="sm" type="none"/>
                    </a:lnT>
                    <a:lnB cap="flat" cmpd="sng" w="12700">
                      <a:solidFill>
                        <a:schemeClr val="lt1"/>
                      </a:solidFill>
                      <a:prstDash val="solid"/>
                      <a:round/>
                      <a:headEnd len="sm" w="sm" type="none"/>
                      <a:tailEnd len="sm" w="sm" type="none"/>
                    </a:lnB>
                    <a:solidFill>
                      <a:srgbClr val="00B1C2"/>
                    </a:solidFill>
                  </a:tcPr>
                </a:tc>
                <a:tc>
                  <a:txBody>
                    <a:bodyPr/>
                    <a:lstStyle/>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¿Qué podemos hacer al respecto?</a:t>
                      </a:r>
                      <a:endParaRPr sz="1400" u="none" cap="none" strike="noStrike"/>
                    </a:p>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¿Cómo lo solucionamos?</a:t>
                      </a:r>
                      <a:endParaRPr sz="1400" u="none" cap="none" strike="noStrike"/>
                    </a:p>
                  </a:txBody>
                  <a:tcPr marT="72000" marB="38100" marR="76200" marL="144000">
                    <a:lnL cap="flat" cmpd="sng" w="12700">
                      <a:solidFill>
                        <a:schemeClr val="lt1"/>
                      </a:solidFill>
                      <a:prstDash val="solid"/>
                      <a:round/>
                      <a:headEnd len="sm" w="sm" type="none"/>
                      <a:tailEnd len="sm" w="sm" type="none"/>
                    </a:lnL>
                    <a:lnR cap="flat" cmpd="sng" w="12700">
                      <a:solidFill>
                        <a:srgbClr val="009FA7"/>
                      </a:solidFill>
                      <a:prstDash val="solid"/>
                      <a:round/>
                      <a:headEnd len="sm" w="sm" type="none"/>
                      <a:tailEnd len="sm" w="sm" type="none"/>
                    </a:lnR>
                    <a:lnT cap="flat" cmpd="sng" w="12700">
                      <a:solidFill>
                        <a:srgbClr val="009FA7"/>
                      </a:solidFill>
                      <a:prstDash val="solid"/>
                      <a:round/>
                      <a:headEnd len="sm" w="sm" type="none"/>
                      <a:tailEnd len="sm" w="sm" type="none"/>
                    </a:lnT>
                    <a:lnB cap="flat" cmpd="sng" w="12700">
                      <a:solidFill>
                        <a:schemeClr val="lt1"/>
                      </a:solidFill>
                      <a:prstDash val="solid"/>
                      <a:round/>
                      <a:headEnd len="sm" w="sm" type="none"/>
                      <a:tailEnd len="sm" w="sm" type="none"/>
                    </a:lnB>
                    <a:solidFill>
                      <a:srgbClr val="00B1C2"/>
                    </a:solidFill>
                  </a:tcPr>
                </a:tc>
              </a:tr>
              <a:tr h="934825">
                <a:tc>
                  <a:txBody>
                    <a:bodyPr/>
                    <a:lstStyle/>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1.</a:t>
                      </a:r>
                      <a:endParaRPr sz="1400" u="none" cap="none" strike="noStrike"/>
                    </a:p>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2.</a:t>
                      </a:r>
                      <a:endParaRPr sz="1400" u="none" cap="none" strike="noStrike"/>
                    </a:p>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3.</a:t>
                      </a:r>
                      <a:endParaRPr sz="1400" u="none" cap="none" strike="noStrike"/>
                    </a:p>
                  </a:txBody>
                  <a:tcPr marT="72000" marB="38100" marR="76200" marL="144000">
                    <a:lnL cap="flat" cmpd="sng" w="12700">
                      <a:solidFill>
                        <a:srgbClr val="009FA7"/>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rgbClr val="009FA7"/>
                      </a:solidFill>
                      <a:prstDash val="solid"/>
                      <a:round/>
                      <a:headEnd len="sm" w="sm" type="none"/>
                      <a:tailEnd len="sm" w="sm" type="none"/>
                    </a:lnB>
                    <a:solidFill>
                      <a:srgbClr val="D1EDEE"/>
                    </a:solidFill>
                  </a:tcPr>
                </a:tc>
                <a:tc>
                  <a:txBody>
                    <a:bodyPr/>
                    <a:lstStyle/>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1.</a:t>
                      </a:r>
                      <a:endParaRPr sz="1400" u="none" cap="none" strike="noStrike"/>
                    </a:p>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2.</a:t>
                      </a:r>
                      <a:endParaRPr sz="1400" u="none" cap="none" strike="noStrike"/>
                    </a:p>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3.</a:t>
                      </a:r>
                      <a:endParaRPr sz="1400" u="none" cap="none" strike="noStrike"/>
                    </a:p>
                  </a:txBody>
                  <a:tcPr marT="72000" marB="38100" marR="76200" marL="1440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rgbClr val="009FA7"/>
                      </a:solidFill>
                      <a:prstDash val="solid"/>
                      <a:round/>
                      <a:headEnd len="sm" w="sm" type="none"/>
                      <a:tailEnd len="sm" w="sm" type="none"/>
                    </a:lnB>
                    <a:solidFill>
                      <a:srgbClr val="D1EDEE"/>
                    </a:solidFill>
                  </a:tcPr>
                </a:tc>
                <a:tc>
                  <a:txBody>
                    <a:bodyPr/>
                    <a:lstStyle/>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1.</a:t>
                      </a:r>
                      <a:endParaRPr sz="1400" u="none" cap="none" strike="noStrike"/>
                    </a:p>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2.</a:t>
                      </a:r>
                      <a:endParaRPr sz="1400" u="none" cap="none" strike="noStrike"/>
                    </a:p>
                    <a:p>
                      <a:pPr indent="0" lvl="0" marL="0" marR="0" rtl="0" algn="l">
                        <a:lnSpc>
                          <a:spcPct val="100000"/>
                        </a:lnSpc>
                        <a:spcBef>
                          <a:spcPts val="0"/>
                        </a:spcBef>
                        <a:spcAft>
                          <a:spcPts val="0"/>
                        </a:spcAft>
                        <a:buClr>
                          <a:srgbClr val="000000"/>
                        </a:buClr>
                        <a:buSzPts val="1500"/>
                        <a:buFont typeface="Arial"/>
                        <a:buNone/>
                      </a:pPr>
                      <a:r>
                        <a:rPr lang="es-PE" sz="1500" u="none" cap="none" strike="noStrike">
                          <a:latin typeface="Calibri"/>
                          <a:ea typeface="Calibri"/>
                          <a:cs typeface="Calibri"/>
                          <a:sym typeface="Calibri"/>
                        </a:rPr>
                        <a:t>3.</a:t>
                      </a:r>
                      <a:endParaRPr sz="1400" u="none" cap="none" strike="noStrike"/>
                    </a:p>
                  </a:txBody>
                  <a:tcPr marT="72000" marB="38100" marR="76200" marL="144000">
                    <a:lnL cap="flat" cmpd="sng" w="12700">
                      <a:solidFill>
                        <a:schemeClr val="lt1"/>
                      </a:solidFill>
                      <a:prstDash val="solid"/>
                      <a:round/>
                      <a:headEnd len="sm" w="sm" type="none"/>
                      <a:tailEnd len="sm" w="sm" type="none"/>
                    </a:lnL>
                    <a:lnR cap="flat" cmpd="sng" w="12700">
                      <a:solidFill>
                        <a:srgbClr val="009FA7"/>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rgbClr val="009FA7"/>
                      </a:solidFill>
                      <a:prstDash val="solid"/>
                      <a:round/>
                      <a:headEnd len="sm" w="sm" type="none"/>
                      <a:tailEnd len="sm" w="sm" type="none"/>
                    </a:lnB>
                    <a:solidFill>
                      <a:srgbClr val="D1EDEE"/>
                    </a:solidFill>
                  </a:tcPr>
                </a:tc>
              </a:tr>
            </a:tbl>
          </a:graphicData>
        </a:graphic>
      </p:graphicFrame>
      <p:sp>
        <p:nvSpPr>
          <p:cNvPr id="314" name="Google Shape;314;p24"/>
          <p:cNvSpPr txBox="1"/>
          <p:nvPr/>
        </p:nvSpPr>
        <p:spPr>
          <a:xfrm>
            <a:off x="2366332" y="3717378"/>
            <a:ext cx="4411337" cy="27699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800"/>
              <a:buFont typeface="Arial"/>
              <a:buNone/>
            </a:pPr>
            <a:r>
              <a:rPr b="0" i="0" lang="es-PE" sz="1800" u="none" cap="none" strike="noStrike">
                <a:solidFill>
                  <a:srgbClr val="000000"/>
                </a:solidFill>
                <a:latin typeface="Calibri"/>
                <a:ea typeface="Calibri"/>
                <a:cs typeface="Calibri"/>
                <a:sym typeface="Calibri"/>
              </a:rPr>
              <a:t>¿Qué hago hoy en día que no me agrega valor?</a:t>
            </a:r>
            <a:endParaRPr b="0" i="0" sz="1400" u="none" cap="none" strike="noStrike">
              <a:solidFill>
                <a:srgbClr val="000000"/>
              </a:solidFill>
              <a:latin typeface="Arial"/>
              <a:ea typeface="Arial"/>
              <a:cs typeface="Arial"/>
              <a:sym typeface="Arial"/>
            </a:endParaRPr>
          </a:p>
        </p:txBody>
      </p:sp>
      <p:sp>
        <p:nvSpPr>
          <p:cNvPr id="315" name="Google Shape;315;p24"/>
          <p:cNvSpPr/>
          <p:nvPr/>
        </p:nvSpPr>
        <p:spPr>
          <a:xfrm>
            <a:off x="504600" y="958752"/>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GESTIÓN PRODUCTIVA DE ACTIVIDADES</a:t>
            </a:r>
            <a:endParaRPr b="0" i="0" sz="1400" u="none" cap="none" strike="noStrike">
              <a:solidFill>
                <a:srgbClr val="000000"/>
              </a:solidFill>
              <a:latin typeface="Arial"/>
              <a:ea typeface="Arial"/>
              <a:cs typeface="Arial"/>
              <a:sym typeface="Arial"/>
            </a:endParaRPr>
          </a:p>
        </p:txBody>
      </p:sp>
      <p:sp>
        <p:nvSpPr>
          <p:cNvPr id="316" name="Google Shape;316;p24"/>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5"/>
          <p:cNvSpPr/>
          <p:nvPr/>
        </p:nvSpPr>
        <p:spPr>
          <a:xfrm>
            <a:off x="504600" y="958752"/>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TELEVISIÓN E INTERNET</a:t>
            </a:r>
            <a:endParaRPr b="1" i="0" sz="1600" u="none" cap="none" strike="noStrike">
              <a:solidFill>
                <a:srgbClr val="000000"/>
              </a:solidFill>
              <a:latin typeface="Calibri"/>
              <a:ea typeface="Calibri"/>
              <a:cs typeface="Calibri"/>
              <a:sym typeface="Calibri"/>
            </a:endParaRPr>
          </a:p>
        </p:txBody>
      </p:sp>
      <p:pic>
        <p:nvPicPr>
          <p:cNvPr id="323" name="Google Shape;323;p25"/>
          <p:cNvPicPr preferRelativeResize="0"/>
          <p:nvPr/>
        </p:nvPicPr>
        <p:blipFill rotWithShape="1">
          <a:blip r:embed="rId3">
            <a:alphaModFix/>
          </a:blip>
          <a:srcRect b="38290" l="0" r="0" t="0"/>
          <a:stretch/>
        </p:blipFill>
        <p:spPr>
          <a:xfrm>
            <a:off x="512665" y="1319115"/>
            <a:ext cx="4190266" cy="3878359"/>
          </a:xfrm>
          <a:prstGeom prst="rect">
            <a:avLst/>
          </a:prstGeom>
          <a:noFill/>
          <a:ln>
            <a:noFill/>
          </a:ln>
        </p:spPr>
      </p:pic>
      <p:pic>
        <p:nvPicPr>
          <p:cNvPr id="324" name="Google Shape;324;p25"/>
          <p:cNvPicPr preferRelativeResize="0"/>
          <p:nvPr/>
        </p:nvPicPr>
        <p:blipFill rotWithShape="1">
          <a:blip r:embed="rId4">
            <a:alphaModFix/>
          </a:blip>
          <a:srcRect b="0" l="0" r="0" t="0"/>
          <a:stretch/>
        </p:blipFill>
        <p:spPr>
          <a:xfrm>
            <a:off x="4824413" y="2816073"/>
            <a:ext cx="3848248" cy="2381401"/>
          </a:xfrm>
          <a:prstGeom prst="rect">
            <a:avLst/>
          </a:prstGeom>
          <a:noFill/>
          <a:ln>
            <a:noFill/>
          </a:ln>
        </p:spPr>
      </p:pic>
      <p:pic>
        <p:nvPicPr>
          <p:cNvPr id="325" name="Google Shape;325;p25"/>
          <p:cNvPicPr preferRelativeResize="0"/>
          <p:nvPr/>
        </p:nvPicPr>
        <p:blipFill rotWithShape="1">
          <a:blip r:embed="rId5">
            <a:alphaModFix/>
          </a:blip>
          <a:srcRect b="19461" l="0" r="0" t="13713"/>
          <a:stretch/>
        </p:blipFill>
        <p:spPr>
          <a:xfrm>
            <a:off x="4824412" y="1309688"/>
            <a:ext cx="3851275" cy="1424085"/>
          </a:xfrm>
          <a:prstGeom prst="rect">
            <a:avLst/>
          </a:prstGeom>
          <a:noFill/>
          <a:ln>
            <a:noFill/>
          </a:ln>
        </p:spPr>
      </p:pic>
      <p:sp>
        <p:nvSpPr>
          <p:cNvPr id="326" name="Google Shape;326;p25"/>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26"/>
          <p:cNvSpPr/>
          <p:nvPr/>
        </p:nvSpPr>
        <p:spPr>
          <a:xfrm>
            <a:off x="504600" y="958752"/>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HERRAMIENTAS PARA COMBATIR A LA TELEVISIÓN Y EL INTERNET</a:t>
            </a:r>
            <a:endParaRPr b="0" i="0" sz="1400" u="none" cap="none" strike="noStrike">
              <a:solidFill>
                <a:srgbClr val="000000"/>
              </a:solidFill>
              <a:latin typeface="Arial"/>
              <a:ea typeface="Arial"/>
              <a:cs typeface="Arial"/>
              <a:sym typeface="Arial"/>
            </a:endParaRPr>
          </a:p>
        </p:txBody>
      </p:sp>
      <p:sp>
        <p:nvSpPr>
          <p:cNvPr id="333" name="Google Shape;333;p26"/>
          <p:cNvSpPr/>
          <p:nvPr/>
        </p:nvSpPr>
        <p:spPr>
          <a:xfrm flipH="1">
            <a:off x="4818640" y="1319114"/>
            <a:ext cx="3137583" cy="1139717"/>
          </a:xfrm>
          <a:prstGeom prst="roundRect">
            <a:avLst>
              <a:gd fmla="val 5051" name="adj"/>
            </a:avLst>
          </a:prstGeom>
          <a:solidFill>
            <a:srgbClr val="FE7828"/>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¿Aquello que ves o revisas es verdaderamente útil y te acerca a tu meta/objetivo?</a:t>
            </a:r>
            <a:endParaRPr b="0" i="0" sz="1400" u="none" cap="none" strike="noStrike">
              <a:solidFill>
                <a:srgbClr val="000000"/>
              </a:solidFill>
              <a:latin typeface="Arial"/>
              <a:ea typeface="Arial"/>
              <a:cs typeface="Arial"/>
              <a:sym typeface="Arial"/>
            </a:endParaRPr>
          </a:p>
        </p:txBody>
      </p:sp>
      <p:pic>
        <p:nvPicPr>
          <p:cNvPr id="334" name="Google Shape;334;p26"/>
          <p:cNvPicPr preferRelativeResize="0"/>
          <p:nvPr/>
        </p:nvPicPr>
        <p:blipFill rotWithShape="1">
          <a:blip r:embed="rId3">
            <a:alphaModFix/>
          </a:blip>
          <a:srcRect b="29566" l="0" r="0" t="41121"/>
          <a:stretch/>
        </p:blipFill>
        <p:spPr>
          <a:xfrm>
            <a:off x="908192" y="3306384"/>
            <a:ext cx="3814762" cy="1675191"/>
          </a:xfrm>
          <a:prstGeom prst="rect">
            <a:avLst/>
          </a:prstGeom>
          <a:noFill/>
          <a:ln>
            <a:noFill/>
          </a:ln>
        </p:spPr>
      </p:pic>
      <p:pic>
        <p:nvPicPr>
          <p:cNvPr id="335" name="Google Shape;335;p26"/>
          <p:cNvPicPr preferRelativeResize="0"/>
          <p:nvPr/>
        </p:nvPicPr>
        <p:blipFill rotWithShape="1">
          <a:blip r:embed="rId4">
            <a:alphaModFix/>
          </a:blip>
          <a:srcRect b="9517" l="11141" r="0" t="23783"/>
          <a:stretch/>
        </p:blipFill>
        <p:spPr>
          <a:xfrm>
            <a:off x="900112" y="1319750"/>
            <a:ext cx="3822841" cy="1913004"/>
          </a:xfrm>
          <a:prstGeom prst="rect">
            <a:avLst/>
          </a:prstGeom>
          <a:noFill/>
          <a:ln>
            <a:noFill/>
          </a:ln>
        </p:spPr>
      </p:pic>
      <p:sp>
        <p:nvSpPr>
          <p:cNvPr id="336" name="Google Shape;336;p26"/>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27"/>
          <p:cNvSpPr/>
          <p:nvPr/>
        </p:nvSpPr>
        <p:spPr>
          <a:xfrm>
            <a:off x="504600" y="958752"/>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HERRAMIENTAS PARA COMBATIR A LA TELEVISIÓN Y EL INTERNET</a:t>
            </a:r>
            <a:endParaRPr b="0" i="0" sz="1400" u="none" cap="none" strike="noStrike">
              <a:solidFill>
                <a:srgbClr val="000000"/>
              </a:solidFill>
              <a:latin typeface="Arial"/>
              <a:ea typeface="Arial"/>
              <a:cs typeface="Arial"/>
              <a:sym typeface="Arial"/>
            </a:endParaRPr>
          </a:p>
        </p:txBody>
      </p:sp>
      <p:grpSp>
        <p:nvGrpSpPr>
          <p:cNvPr id="343" name="Google Shape;343;p27"/>
          <p:cNvGrpSpPr/>
          <p:nvPr/>
        </p:nvGrpSpPr>
        <p:grpSpPr>
          <a:xfrm>
            <a:off x="4818640" y="1319114"/>
            <a:ext cx="3137583" cy="2401090"/>
            <a:chOff x="4818640" y="1319115"/>
            <a:chExt cx="2255117" cy="2197304"/>
          </a:xfrm>
        </p:grpSpPr>
        <p:sp>
          <p:nvSpPr>
            <p:cNvPr id="344" name="Google Shape;344;p27"/>
            <p:cNvSpPr/>
            <p:nvPr/>
          </p:nvSpPr>
          <p:spPr>
            <a:xfrm flipH="1">
              <a:off x="4818640" y="1319115"/>
              <a:ext cx="2255117" cy="1042987"/>
            </a:xfrm>
            <a:prstGeom prst="roundRect">
              <a:avLst>
                <a:gd fmla="val 5051" name="adj"/>
              </a:avLst>
            </a:prstGeom>
            <a:solidFill>
              <a:srgbClr val="FE7828"/>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¿Aquello que ves o revisas es verdaderamente útil y te acerca a tu meta/objetivo?</a:t>
              </a:r>
              <a:endParaRPr b="0" i="0" sz="1400" u="none" cap="none" strike="noStrike">
                <a:solidFill>
                  <a:srgbClr val="000000"/>
                </a:solidFill>
                <a:latin typeface="Arial"/>
                <a:ea typeface="Arial"/>
                <a:cs typeface="Arial"/>
                <a:sym typeface="Arial"/>
              </a:endParaRPr>
            </a:p>
          </p:txBody>
        </p:sp>
        <p:sp>
          <p:nvSpPr>
            <p:cNvPr id="345" name="Google Shape;345;p27"/>
            <p:cNvSpPr/>
            <p:nvPr/>
          </p:nvSpPr>
          <p:spPr>
            <a:xfrm flipH="1">
              <a:off x="4818640" y="2473432"/>
              <a:ext cx="2255117" cy="1042987"/>
            </a:xfrm>
            <a:prstGeom prst="roundRect">
              <a:avLst>
                <a:gd fmla="val 5051" name="adj"/>
              </a:avLst>
            </a:prstGeom>
            <a:solidFill>
              <a:srgbClr val="7150A0"/>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¿Tienes actividades MÁS importantes que hacer que las que estás haciendo actualmente?</a:t>
              </a:r>
              <a:endParaRPr b="0" i="0" sz="1400" u="none" cap="none" strike="noStrike">
                <a:solidFill>
                  <a:srgbClr val="000000"/>
                </a:solidFill>
                <a:latin typeface="Arial"/>
                <a:ea typeface="Arial"/>
                <a:cs typeface="Arial"/>
                <a:sym typeface="Arial"/>
              </a:endParaRPr>
            </a:p>
          </p:txBody>
        </p:sp>
      </p:grpSp>
      <p:pic>
        <p:nvPicPr>
          <p:cNvPr id="346" name="Google Shape;346;p27"/>
          <p:cNvPicPr preferRelativeResize="0"/>
          <p:nvPr/>
        </p:nvPicPr>
        <p:blipFill rotWithShape="1">
          <a:blip r:embed="rId3">
            <a:alphaModFix/>
          </a:blip>
          <a:srcRect b="29566" l="0" r="0" t="41121"/>
          <a:stretch/>
        </p:blipFill>
        <p:spPr>
          <a:xfrm>
            <a:off x="908192" y="3306384"/>
            <a:ext cx="3814762" cy="1675191"/>
          </a:xfrm>
          <a:prstGeom prst="rect">
            <a:avLst/>
          </a:prstGeom>
          <a:noFill/>
          <a:ln>
            <a:noFill/>
          </a:ln>
        </p:spPr>
      </p:pic>
      <p:pic>
        <p:nvPicPr>
          <p:cNvPr id="347" name="Google Shape;347;p27"/>
          <p:cNvPicPr preferRelativeResize="0"/>
          <p:nvPr/>
        </p:nvPicPr>
        <p:blipFill rotWithShape="1">
          <a:blip r:embed="rId4">
            <a:alphaModFix/>
          </a:blip>
          <a:srcRect b="9517" l="11141" r="0" t="23783"/>
          <a:stretch/>
        </p:blipFill>
        <p:spPr>
          <a:xfrm>
            <a:off x="900112" y="1319750"/>
            <a:ext cx="3822841" cy="1913004"/>
          </a:xfrm>
          <a:prstGeom prst="rect">
            <a:avLst/>
          </a:prstGeom>
          <a:noFill/>
          <a:ln>
            <a:noFill/>
          </a:ln>
        </p:spPr>
      </p:pic>
      <p:sp>
        <p:nvSpPr>
          <p:cNvPr id="348" name="Google Shape;348;p27"/>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8"/>
          <p:cNvSpPr/>
          <p:nvPr/>
        </p:nvSpPr>
        <p:spPr>
          <a:xfrm>
            <a:off x="504600" y="958752"/>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HERRAMIENTAS PARA COMBATIR A LA TELEVISIÓN Y EL INTERNET</a:t>
            </a:r>
            <a:endParaRPr b="0" i="0" sz="1400" u="none" cap="none" strike="noStrike">
              <a:solidFill>
                <a:srgbClr val="000000"/>
              </a:solidFill>
              <a:latin typeface="Arial"/>
              <a:ea typeface="Arial"/>
              <a:cs typeface="Arial"/>
              <a:sym typeface="Arial"/>
            </a:endParaRPr>
          </a:p>
        </p:txBody>
      </p:sp>
      <p:grpSp>
        <p:nvGrpSpPr>
          <p:cNvPr id="355" name="Google Shape;355;p28"/>
          <p:cNvGrpSpPr/>
          <p:nvPr/>
        </p:nvGrpSpPr>
        <p:grpSpPr>
          <a:xfrm>
            <a:off x="4818640" y="1319114"/>
            <a:ext cx="3137583" cy="3662461"/>
            <a:chOff x="4818640" y="1319115"/>
            <a:chExt cx="2255117" cy="3351620"/>
          </a:xfrm>
        </p:grpSpPr>
        <p:sp>
          <p:nvSpPr>
            <p:cNvPr id="356" name="Google Shape;356;p28"/>
            <p:cNvSpPr/>
            <p:nvPr/>
          </p:nvSpPr>
          <p:spPr>
            <a:xfrm flipH="1">
              <a:off x="4818640" y="1319115"/>
              <a:ext cx="2255117" cy="1042987"/>
            </a:xfrm>
            <a:prstGeom prst="roundRect">
              <a:avLst>
                <a:gd fmla="val 5051" name="adj"/>
              </a:avLst>
            </a:prstGeom>
            <a:solidFill>
              <a:srgbClr val="FE7828"/>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¿Aquello que ves o revisas es verdaderamente útil y te acerca a tu meta/objetivo?</a:t>
              </a:r>
              <a:endParaRPr b="0" i="0" sz="1400" u="none" cap="none" strike="noStrike">
                <a:solidFill>
                  <a:srgbClr val="000000"/>
                </a:solidFill>
                <a:latin typeface="Arial"/>
                <a:ea typeface="Arial"/>
                <a:cs typeface="Arial"/>
                <a:sym typeface="Arial"/>
              </a:endParaRPr>
            </a:p>
          </p:txBody>
        </p:sp>
        <p:sp>
          <p:nvSpPr>
            <p:cNvPr id="357" name="Google Shape;357;p28"/>
            <p:cNvSpPr/>
            <p:nvPr/>
          </p:nvSpPr>
          <p:spPr>
            <a:xfrm flipH="1">
              <a:off x="4818640" y="2473432"/>
              <a:ext cx="2255117" cy="1042987"/>
            </a:xfrm>
            <a:prstGeom prst="roundRect">
              <a:avLst>
                <a:gd fmla="val 5051" name="adj"/>
              </a:avLst>
            </a:prstGeom>
            <a:solidFill>
              <a:srgbClr val="7150A0"/>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¿Tienes actividades MÁS importantes que hacer que las que estás haciendo actualmente?</a:t>
              </a:r>
              <a:endParaRPr b="0" i="0" sz="1400" u="none" cap="none" strike="noStrike">
                <a:solidFill>
                  <a:srgbClr val="000000"/>
                </a:solidFill>
                <a:latin typeface="Arial"/>
                <a:ea typeface="Arial"/>
                <a:cs typeface="Arial"/>
                <a:sym typeface="Arial"/>
              </a:endParaRPr>
            </a:p>
          </p:txBody>
        </p:sp>
        <p:sp>
          <p:nvSpPr>
            <p:cNvPr id="358" name="Google Shape;358;p28"/>
            <p:cNvSpPr/>
            <p:nvPr/>
          </p:nvSpPr>
          <p:spPr>
            <a:xfrm flipH="1">
              <a:off x="4818640" y="3627748"/>
              <a:ext cx="2255117" cy="1042987"/>
            </a:xfrm>
            <a:prstGeom prst="roundRect">
              <a:avLst>
                <a:gd fmla="val 5051" name="adj"/>
              </a:avLst>
            </a:prstGeom>
            <a:solidFill>
              <a:srgbClr val="92C14E"/>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1600"/>
                <a:buFont typeface="Arial"/>
                <a:buNone/>
              </a:pPr>
              <a:r>
                <a:rPr b="0" i="0" lang="es-PE" sz="1600" u="none" cap="none" strike="noStrike">
                  <a:solidFill>
                    <a:srgbClr val="FFFFFF"/>
                  </a:solidFill>
                  <a:latin typeface="Calibri"/>
                  <a:ea typeface="Calibri"/>
                  <a:cs typeface="Calibri"/>
                  <a:sym typeface="Calibri"/>
                </a:rPr>
                <a:t>¿Eres consciente de lo que estás viendo o revisando en este momento?</a:t>
              </a:r>
              <a:endParaRPr b="0" i="0" sz="1400" u="none" cap="none" strike="noStrike">
                <a:solidFill>
                  <a:srgbClr val="000000"/>
                </a:solidFill>
                <a:latin typeface="Arial"/>
                <a:ea typeface="Arial"/>
                <a:cs typeface="Arial"/>
                <a:sym typeface="Arial"/>
              </a:endParaRPr>
            </a:p>
          </p:txBody>
        </p:sp>
      </p:grpSp>
      <p:pic>
        <p:nvPicPr>
          <p:cNvPr id="359" name="Google Shape;359;p28"/>
          <p:cNvPicPr preferRelativeResize="0"/>
          <p:nvPr/>
        </p:nvPicPr>
        <p:blipFill rotWithShape="1">
          <a:blip r:embed="rId3">
            <a:alphaModFix/>
          </a:blip>
          <a:srcRect b="29566" l="0" r="0" t="41121"/>
          <a:stretch/>
        </p:blipFill>
        <p:spPr>
          <a:xfrm>
            <a:off x="908192" y="3306384"/>
            <a:ext cx="3814762" cy="1675191"/>
          </a:xfrm>
          <a:prstGeom prst="rect">
            <a:avLst/>
          </a:prstGeom>
          <a:noFill/>
          <a:ln>
            <a:noFill/>
          </a:ln>
        </p:spPr>
      </p:pic>
      <p:pic>
        <p:nvPicPr>
          <p:cNvPr id="360" name="Google Shape;360;p28"/>
          <p:cNvPicPr preferRelativeResize="0"/>
          <p:nvPr/>
        </p:nvPicPr>
        <p:blipFill rotWithShape="1">
          <a:blip r:embed="rId4">
            <a:alphaModFix/>
          </a:blip>
          <a:srcRect b="9517" l="11141" r="0" t="23783"/>
          <a:stretch/>
        </p:blipFill>
        <p:spPr>
          <a:xfrm>
            <a:off x="900112" y="1319750"/>
            <a:ext cx="3822841" cy="1913004"/>
          </a:xfrm>
          <a:prstGeom prst="rect">
            <a:avLst/>
          </a:prstGeom>
          <a:noFill/>
          <a:ln>
            <a:noFill/>
          </a:ln>
        </p:spPr>
      </p:pic>
      <p:sp>
        <p:nvSpPr>
          <p:cNvPr id="361" name="Google Shape;361;p28"/>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29"/>
          <p:cNvSpPr txBox="1"/>
          <p:nvPr/>
        </p:nvSpPr>
        <p:spPr>
          <a:xfrm>
            <a:off x="512665" y="960733"/>
            <a:ext cx="8163023" cy="892552"/>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ADEMÁS…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1600"/>
              <a:buFont typeface="Arial"/>
              <a:buNone/>
            </a:pPr>
            <a:r>
              <a:rPr b="1" i="0" lang="es-PE" sz="1600" u="none" cap="none" strike="noStrike">
                <a:solidFill>
                  <a:srgbClr val="772978"/>
                </a:solidFill>
                <a:latin typeface="Calibri"/>
                <a:ea typeface="Calibri"/>
                <a:cs typeface="Calibri"/>
                <a:sym typeface="Calibri"/>
              </a:rPr>
              <a:t>Comprométete</a:t>
            </a:r>
            <a:endParaRPr b="0" i="0" sz="1600" u="none" cap="none" strike="noStrike">
              <a:solidFill>
                <a:srgbClr val="77297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rgbClr val="000000"/>
                </a:solidFill>
                <a:latin typeface="Calibri"/>
                <a:ea typeface="Calibri"/>
                <a:cs typeface="Calibri"/>
                <a:sym typeface="Calibri"/>
              </a:rPr>
              <a:t>En invertir tu tiempo SÓLO en aquellas actividades que están alineadas a tus objetivos/metas.</a:t>
            </a:r>
            <a:endParaRPr b="0" i="0" sz="1400" u="none" cap="none" strike="noStrike">
              <a:solidFill>
                <a:srgbClr val="000000"/>
              </a:solidFill>
              <a:latin typeface="Arial"/>
              <a:ea typeface="Arial"/>
              <a:cs typeface="Arial"/>
              <a:sym typeface="Arial"/>
            </a:endParaRPr>
          </a:p>
        </p:txBody>
      </p:sp>
      <p:pic>
        <p:nvPicPr>
          <p:cNvPr id="368" name="Google Shape;368;p29"/>
          <p:cNvPicPr preferRelativeResize="0"/>
          <p:nvPr/>
        </p:nvPicPr>
        <p:blipFill rotWithShape="1">
          <a:blip r:embed="rId3">
            <a:alphaModFix/>
          </a:blip>
          <a:srcRect b="13477" l="0" r="0" t="28242"/>
          <a:stretch/>
        </p:blipFill>
        <p:spPr>
          <a:xfrm>
            <a:off x="512665" y="2026763"/>
            <a:ext cx="8163023" cy="3171629"/>
          </a:xfrm>
          <a:prstGeom prst="rect">
            <a:avLst/>
          </a:prstGeom>
          <a:noFill/>
          <a:ln>
            <a:noFill/>
          </a:ln>
        </p:spPr>
      </p:pic>
      <p:sp>
        <p:nvSpPr>
          <p:cNvPr id="369" name="Google Shape;369;p29"/>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3"/>
          <p:cNvSpPr/>
          <p:nvPr/>
        </p:nvSpPr>
        <p:spPr>
          <a:xfrm>
            <a:off x="3636523" y="2456372"/>
            <a:ext cx="1870954" cy="61555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2000"/>
              <a:buFont typeface="Arial"/>
              <a:buNone/>
            </a:pPr>
            <a:r>
              <a:rPr b="1" i="0" lang="es-PE" sz="2000" u="none" cap="none" strike="noStrike">
                <a:solidFill>
                  <a:srgbClr val="000000"/>
                </a:solidFill>
                <a:latin typeface="Calibri"/>
                <a:ea typeface="Calibri"/>
                <a:cs typeface="Calibri"/>
                <a:sym typeface="Calibri"/>
              </a:rPr>
              <a:t>ELIMINA Interrupciones</a:t>
            </a:r>
            <a:endParaRPr b="0" i="0" sz="1400" u="none" cap="none" strike="noStrike">
              <a:solidFill>
                <a:srgbClr val="000000"/>
              </a:solidFill>
              <a:latin typeface="Arial"/>
              <a:ea typeface="Arial"/>
              <a:cs typeface="Arial"/>
              <a:sym typeface="Arial"/>
            </a:endParaRPr>
          </a:p>
        </p:txBody>
      </p:sp>
      <p:sp>
        <p:nvSpPr>
          <p:cNvPr id="89" name="Google Shape;89;p3"/>
          <p:cNvSpPr/>
          <p:nvPr/>
        </p:nvSpPr>
        <p:spPr>
          <a:xfrm>
            <a:off x="3662314" y="1319115"/>
            <a:ext cx="1819373" cy="791851"/>
          </a:xfrm>
          <a:prstGeom prst="roundRect">
            <a:avLst>
              <a:gd fmla="val 10318" name="adj"/>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SMS</a:t>
            </a:r>
            <a:endParaRPr b="0" i="0" sz="1400" u="none" cap="none" strike="noStrike">
              <a:solidFill>
                <a:srgbClr val="000000"/>
              </a:solidFill>
              <a:latin typeface="Arial"/>
              <a:ea typeface="Arial"/>
              <a:cs typeface="Arial"/>
              <a:sym typeface="Arial"/>
            </a:endParaRPr>
          </a:p>
        </p:txBody>
      </p:sp>
      <p:sp>
        <p:nvSpPr>
          <p:cNvPr id="90" name="Google Shape;90;p3"/>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grpSp>
        <p:nvGrpSpPr>
          <p:cNvPr id="375" name="Google Shape;375;p30"/>
          <p:cNvGrpSpPr/>
          <p:nvPr/>
        </p:nvGrpSpPr>
        <p:grpSpPr>
          <a:xfrm>
            <a:off x="970542" y="1319115"/>
            <a:ext cx="7202916" cy="3662460"/>
            <a:chOff x="739327" y="1319115"/>
            <a:chExt cx="7202916" cy="3662460"/>
          </a:xfrm>
        </p:grpSpPr>
        <p:pic>
          <p:nvPicPr>
            <p:cNvPr descr="oes Willpower Hold the Key to Your Success? | Forks Over Knives" id="376" name="Google Shape;376;p30"/>
            <p:cNvPicPr preferRelativeResize="0"/>
            <p:nvPr/>
          </p:nvPicPr>
          <p:blipFill rotWithShape="1">
            <a:blip r:embed="rId3">
              <a:alphaModFix/>
            </a:blip>
            <a:srcRect b="0" l="11745" r="4250" t="8279"/>
            <a:stretch/>
          </p:blipFill>
          <p:spPr>
            <a:xfrm>
              <a:off x="2901795" y="1319115"/>
              <a:ext cx="5040448" cy="3662460"/>
            </a:xfrm>
            <a:prstGeom prst="rect">
              <a:avLst/>
            </a:prstGeom>
            <a:noFill/>
            <a:ln>
              <a:noFill/>
            </a:ln>
          </p:spPr>
        </p:pic>
        <p:sp>
          <p:nvSpPr>
            <p:cNvPr id="377" name="Google Shape;377;p30"/>
            <p:cNvSpPr/>
            <p:nvPr/>
          </p:nvSpPr>
          <p:spPr>
            <a:xfrm flipH="1">
              <a:off x="739327" y="1319115"/>
              <a:ext cx="2059903" cy="3662460"/>
            </a:xfrm>
            <a:prstGeom prst="roundRect">
              <a:avLst>
                <a:gd fmla="val 5051" name="adj"/>
              </a:avLst>
            </a:prstGeom>
            <a:solidFill>
              <a:srgbClr val="EE4639"/>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2000"/>
                <a:buFont typeface="Arial"/>
                <a:buNone/>
              </a:pPr>
              <a:r>
                <a:rPr b="0" i="0" lang="es-PE" sz="2000" u="none" cap="none" strike="noStrike">
                  <a:solidFill>
                    <a:srgbClr val="FFFFFF"/>
                  </a:solidFill>
                  <a:latin typeface="Calibri"/>
                  <a:ea typeface="Calibri"/>
                  <a:cs typeface="Calibri"/>
                  <a:sym typeface="Calibri"/>
                </a:rPr>
                <a:t>Aprende a</a:t>
              </a:r>
              <a:br>
                <a:rPr b="0" i="0" lang="es-PE" sz="2000" u="none" cap="none" strike="noStrike">
                  <a:solidFill>
                    <a:srgbClr val="FFFFFF"/>
                  </a:solidFill>
                  <a:latin typeface="Calibri"/>
                  <a:ea typeface="Calibri"/>
                  <a:cs typeface="Calibri"/>
                  <a:sym typeface="Calibri"/>
                </a:rPr>
              </a:br>
              <a:r>
                <a:rPr b="0" i="0" lang="es-PE" sz="2000" u="none" cap="none" strike="noStrike">
                  <a:solidFill>
                    <a:srgbClr val="FFFFFF"/>
                  </a:solidFill>
                  <a:latin typeface="Calibri"/>
                  <a:ea typeface="Calibri"/>
                  <a:cs typeface="Calibri"/>
                  <a:sym typeface="Calibri"/>
                </a:rPr>
                <a:t>decir NO</a:t>
              </a:r>
              <a:endParaRPr b="0" i="0" sz="1400" u="none" cap="none" strike="noStrike">
                <a:solidFill>
                  <a:srgbClr val="000000"/>
                </a:solidFill>
                <a:latin typeface="Arial"/>
                <a:ea typeface="Arial"/>
                <a:cs typeface="Arial"/>
                <a:sym typeface="Arial"/>
              </a:endParaRPr>
            </a:p>
          </p:txBody>
        </p:sp>
      </p:grpSp>
      <p:sp>
        <p:nvSpPr>
          <p:cNvPr id="378" name="Google Shape;378;p30"/>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grpSp>
        <p:nvGrpSpPr>
          <p:cNvPr id="384" name="Google Shape;384;p31"/>
          <p:cNvGrpSpPr/>
          <p:nvPr/>
        </p:nvGrpSpPr>
        <p:grpSpPr>
          <a:xfrm>
            <a:off x="1683545" y="1319115"/>
            <a:ext cx="5776910" cy="3662460"/>
            <a:chOff x="900112" y="1319115"/>
            <a:chExt cx="5776910" cy="3662460"/>
          </a:xfrm>
        </p:grpSpPr>
        <p:pic>
          <p:nvPicPr>
            <p:cNvPr descr="http://dynamic.pixton.com/comic/q/m/5/w/qm5w0x1qqkg580pp.png" id="385" name="Google Shape;385;p31"/>
            <p:cNvPicPr preferRelativeResize="0"/>
            <p:nvPr/>
          </p:nvPicPr>
          <p:blipFill rotWithShape="1">
            <a:blip r:embed="rId3">
              <a:alphaModFix/>
            </a:blip>
            <a:srcRect b="0" l="0" r="0" t="0"/>
            <a:stretch/>
          </p:blipFill>
          <p:spPr>
            <a:xfrm>
              <a:off x="3075135" y="1319115"/>
              <a:ext cx="3601887" cy="3662460"/>
            </a:xfrm>
            <a:prstGeom prst="rect">
              <a:avLst/>
            </a:prstGeom>
            <a:noFill/>
            <a:ln>
              <a:noFill/>
            </a:ln>
          </p:spPr>
        </p:pic>
        <p:sp>
          <p:nvSpPr>
            <p:cNvPr id="386" name="Google Shape;386;p31"/>
            <p:cNvSpPr/>
            <p:nvPr/>
          </p:nvSpPr>
          <p:spPr>
            <a:xfrm flipH="1">
              <a:off x="900112" y="1319115"/>
              <a:ext cx="2059903" cy="3662460"/>
            </a:xfrm>
            <a:prstGeom prst="roundRect">
              <a:avLst>
                <a:gd fmla="val 5051" name="adj"/>
              </a:avLst>
            </a:prstGeom>
            <a:solidFill>
              <a:srgbClr val="EE4639"/>
            </a:solidFill>
            <a:ln>
              <a:noFill/>
            </a:ln>
          </p:spPr>
          <p:txBody>
            <a:bodyPr anchorCtr="0" anchor="ctr" bIns="45700" lIns="91425" spcFirstLastPara="1" rIns="91425" wrap="square" tIns="45700">
              <a:noAutofit/>
            </a:bodyPr>
            <a:lstStyle/>
            <a:p>
              <a:pPr indent="0" lvl="0" marL="7938" marR="0" rtl="0" algn="ctr">
                <a:lnSpc>
                  <a:spcPct val="100000"/>
                </a:lnSpc>
                <a:spcBef>
                  <a:spcPts val="0"/>
                </a:spcBef>
                <a:spcAft>
                  <a:spcPts val="0"/>
                </a:spcAft>
                <a:buClr>
                  <a:srgbClr val="000000"/>
                </a:buClr>
                <a:buSzPts val="2000"/>
                <a:buFont typeface="Arial"/>
                <a:buNone/>
              </a:pPr>
              <a:r>
                <a:rPr b="0" i="0" lang="es-PE" sz="2000" u="none" cap="none" strike="noStrike">
                  <a:solidFill>
                    <a:srgbClr val="FFFFFF"/>
                  </a:solidFill>
                  <a:latin typeface="Calibri"/>
                  <a:ea typeface="Calibri"/>
                  <a:cs typeface="Calibri"/>
                  <a:sym typeface="Calibri"/>
                </a:rPr>
                <a:t>DEFINE</a:t>
              </a:r>
              <a:br>
                <a:rPr b="0" i="0" lang="es-PE" sz="2000" u="none" cap="none" strike="noStrike">
                  <a:solidFill>
                    <a:srgbClr val="FFFFFF"/>
                  </a:solidFill>
                  <a:latin typeface="Calibri"/>
                  <a:ea typeface="Calibri"/>
                  <a:cs typeface="Calibri"/>
                  <a:sym typeface="Calibri"/>
                </a:rPr>
              </a:br>
              <a:r>
                <a:rPr b="0" i="0" lang="es-PE" sz="2000" u="none" cap="none" strike="noStrike">
                  <a:solidFill>
                    <a:srgbClr val="FFFFFF"/>
                  </a:solidFill>
                  <a:latin typeface="Calibri"/>
                  <a:ea typeface="Calibri"/>
                  <a:cs typeface="Calibri"/>
                  <a:sym typeface="Calibri"/>
                </a:rPr>
                <a:t>momentos de DESCANSO</a:t>
              </a:r>
              <a:endParaRPr b="0" i="0" sz="1400" u="none" cap="none" strike="noStrike">
                <a:solidFill>
                  <a:srgbClr val="000000"/>
                </a:solidFill>
                <a:latin typeface="Arial"/>
                <a:ea typeface="Arial"/>
                <a:cs typeface="Arial"/>
                <a:sym typeface="Arial"/>
              </a:endParaRPr>
            </a:p>
          </p:txBody>
        </p:sp>
      </p:grpSp>
      <p:sp>
        <p:nvSpPr>
          <p:cNvPr id="387" name="Google Shape;387;p31"/>
          <p:cNvSpPr/>
          <p:nvPr/>
        </p:nvSpPr>
        <p:spPr>
          <a:xfrm>
            <a:off x="4140478" y="1683154"/>
            <a:ext cx="3042746" cy="3040421"/>
          </a:xfrm>
          <a:prstGeom prst="noSmoking">
            <a:avLst>
              <a:gd fmla="val 3944" name="adj"/>
            </a:avLst>
          </a:prstGeom>
          <a:solidFill>
            <a:srgbClr val="D30B4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88" name="Google Shape;388;p31"/>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7"/>
                                        </p:tgtEl>
                                        <p:attrNameLst>
                                          <p:attrName>style.visibility</p:attrName>
                                        </p:attrNameLst>
                                      </p:cBhvr>
                                      <p:to>
                                        <p:strVal val="visible"/>
                                      </p:to>
                                    </p:set>
                                    <p:animEffect filter="fade" transition="in">
                                      <p:cBhvr>
                                        <p:cTn dur="500"/>
                                        <p:tgtEl>
                                          <p:spTgt spid="3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grpSp>
        <p:nvGrpSpPr>
          <p:cNvPr id="394" name="Google Shape;394;p32"/>
          <p:cNvGrpSpPr/>
          <p:nvPr/>
        </p:nvGrpSpPr>
        <p:grpSpPr>
          <a:xfrm>
            <a:off x="1253613" y="949324"/>
            <a:ext cx="6636775" cy="4248151"/>
            <a:chOff x="1253613" y="949324"/>
            <a:chExt cx="6636775" cy="4248151"/>
          </a:xfrm>
        </p:grpSpPr>
        <p:grpSp>
          <p:nvGrpSpPr>
            <p:cNvPr id="395" name="Google Shape;395;p32"/>
            <p:cNvGrpSpPr/>
            <p:nvPr/>
          </p:nvGrpSpPr>
          <p:grpSpPr>
            <a:xfrm>
              <a:off x="1253613" y="949324"/>
              <a:ext cx="2278154" cy="4248150"/>
              <a:chOff x="900113" y="499525"/>
              <a:chExt cx="2303463" cy="4295345"/>
            </a:xfrm>
          </p:grpSpPr>
          <p:pic>
            <p:nvPicPr>
              <p:cNvPr descr="https://nataliagomezdelpozuelo.files.wordpress.com/2011/10/pausa-en-el-trabajo.jpg" id="396" name="Google Shape;396;p32"/>
              <p:cNvPicPr preferRelativeResize="0"/>
              <p:nvPr/>
            </p:nvPicPr>
            <p:blipFill rotWithShape="1">
              <a:blip r:embed="rId3">
                <a:alphaModFix/>
              </a:blip>
              <a:srcRect b="0" l="0" r="0" t="0"/>
              <a:stretch/>
            </p:blipFill>
            <p:spPr>
              <a:xfrm>
                <a:off x="900114" y="3251978"/>
                <a:ext cx="2303462" cy="1542892"/>
              </a:xfrm>
              <a:prstGeom prst="rect">
                <a:avLst/>
              </a:prstGeom>
              <a:solidFill>
                <a:srgbClr val="ECECEC"/>
              </a:solidFill>
              <a:ln>
                <a:noFill/>
              </a:ln>
            </p:spPr>
          </p:pic>
          <p:pic>
            <p:nvPicPr>
              <p:cNvPr id="397" name="Google Shape;397;p32"/>
              <p:cNvPicPr preferRelativeResize="0"/>
              <p:nvPr/>
            </p:nvPicPr>
            <p:blipFill rotWithShape="1">
              <a:blip r:embed="rId4">
                <a:alphaModFix/>
              </a:blip>
              <a:srcRect b="0" l="0" r="0" t="23166"/>
              <a:stretch/>
            </p:blipFill>
            <p:spPr>
              <a:xfrm>
                <a:off x="900113" y="499525"/>
                <a:ext cx="2303462" cy="2654739"/>
              </a:xfrm>
              <a:prstGeom prst="rect">
                <a:avLst/>
              </a:prstGeom>
              <a:noFill/>
              <a:ln>
                <a:noFill/>
              </a:ln>
            </p:spPr>
          </p:pic>
        </p:grpSp>
        <p:pic>
          <p:nvPicPr>
            <p:cNvPr id="398" name="Google Shape;398;p32"/>
            <p:cNvPicPr preferRelativeResize="0"/>
            <p:nvPr/>
          </p:nvPicPr>
          <p:blipFill rotWithShape="1">
            <a:blip r:embed="rId5">
              <a:alphaModFix/>
            </a:blip>
            <a:srcRect b="0" l="0" r="0" t="0"/>
            <a:stretch/>
          </p:blipFill>
          <p:spPr>
            <a:xfrm>
              <a:off x="3625714" y="949324"/>
              <a:ext cx="4264674" cy="4248151"/>
            </a:xfrm>
            <a:prstGeom prst="rect">
              <a:avLst/>
            </a:prstGeom>
            <a:noFill/>
            <a:ln>
              <a:noFill/>
            </a:ln>
          </p:spPr>
        </p:pic>
      </p:grpSp>
      <p:sp>
        <p:nvSpPr>
          <p:cNvPr id="399" name="Google Shape;399;p32"/>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3"/>
          <p:cNvSpPr txBox="1"/>
          <p:nvPr/>
        </p:nvSpPr>
        <p:spPr>
          <a:xfrm>
            <a:off x="512665" y="958752"/>
            <a:ext cx="8163023" cy="138499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DELEGAR NOS PERMITE:</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120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Ahorrar tiempo</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Alivia la presión del trabajo</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Liberarse de tareas rutinarias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000000"/>
              </a:buClr>
              <a:buSzPts val="1600"/>
              <a:buFont typeface="Arial"/>
              <a:buChar char="•"/>
            </a:pPr>
            <a:r>
              <a:rPr b="0" i="0" lang="es-PE" sz="1600" u="none" cap="none" strike="noStrike">
                <a:solidFill>
                  <a:srgbClr val="000000"/>
                </a:solidFill>
                <a:latin typeface="Calibri"/>
                <a:ea typeface="Calibri"/>
                <a:cs typeface="Calibri"/>
                <a:sym typeface="Calibri"/>
              </a:rPr>
              <a:t>Desarrollar actividades más relacionadas al objetivo</a:t>
            </a:r>
            <a:endParaRPr b="0" i="0" sz="1400" u="none" cap="none" strike="noStrike">
              <a:solidFill>
                <a:srgbClr val="000000"/>
              </a:solidFill>
              <a:latin typeface="Arial"/>
              <a:ea typeface="Arial"/>
              <a:cs typeface="Arial"/>
              <a:sym typeface="Arial"/>
            </a:endParaRPr>
          </a:p>
        </p:txBody>
      </p:sp>
      <p:sp>
        <p:nvSpPr>
          <p:cNvPr id="406" name="Google Shape;406;p33"/>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34"/>
          <p:cNvSpPr txBox="1"/>
          <p:nvPr/>
        </p:nvSpPr>
        <p:spPr>
          <a:xfrm>
            <a:off x="512665" y="958752"/>
            <a:ext cx="8163023"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REQUISITOS PARA DELEGAR:</a:t>
            </a:r>
            <a:endParaRPr b="0" i="0" sz="1400" u="none" cap="none" strike="noStrike">
              <a:solidFill>
                <a:srgbClr val="000000"/>
              </a:solidFill>
              <a:latin typeface="Arial"/>
              <a:ea typeface="Arial"/>
              <a:cs typeface="Arial"/>
              <a:sym typeface="Arial"/>
            </a:endParaRPr>
          </a:p>
        </p:txBody>
      </p:sp>
      <p:grpSp>
        <p:nvGrpSpPr>
          <p:cNvPr id="413" name="Google Shape;413;p34"/>
          <p:cNvGrpSpPr/>
          <p:nvPr/>
        </p:nvGrpSpPr>
        <p:grpSpPr>
          <a:xfrm>
            <a:off x="1734533" y="1498226"/>
            <a:ext cx="5674935" cy="3486542"/>
            <a:chOff x="1734533" y="1498226"/>
            <a:chExt cx="5674935" cy="3486542"/>
          </a:xfrm>
        </p:grpSpPr>
        <p:sp>
          <p:nvSpPr>
            <p:cNvPr id="414" name="Google Shape;414;p34"/>
            <p:cNvSpPr/>
            <p:nvPr/>
          </p:nvSpPr>
          <p:spPr>
            <a:xfrm>
              <a:off x="1734533" y="1498226"/>
              <a:ext cx="1819373" cy="1073281"/>
            </a:xfrm>
            <a:prstGeom prst="roundRect">
              <a:avLst>
                <a:gd fmla="val 10318" name="adj"/>
              </a:avLst>
            </a:prstGeom>
            <a:solidFill>
              <a:srgbClr val="FE78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Precisar tareas y funciones</a:t>
              </a:r>
              <a:endParaRPr b="0" i="0" sz="1400" u="none" cap="none" strike="noStrike">
                <a:solidFill>
                  <a:srgbClr val="000000"/>
                </a:solidFill>
                <a:latin typeface="Arial"/>
                <a:ea typeface="Arial"/>
                <a:cs typeface="Arial"/>
                <a:sym typeface="Arial"/>
              </a:endParaRPr>
            </a:p>
          </p:txBody>
        </p:sp>
        <p:sp>
          <p:nvSpPr>
            <p:cNvPr id="415" name="Google Shape;415;p34"/>
            <p:cNvSpPr/>
            <p:nvPr/>
          </p:nvSpPr>
          <p:spPr>
            <a:xfrm>
              <a:off x="1734533" y="2704856"/>
              <a:ext cx="1819373" cy="1073281"/>
            </a:xfrm>
            <a:prstGeom prst="roundRect">
              <a:avLst>
                <a:gd fmla="val 10318" name="adj"/>
              </a:avLst>
            </a:prstGeom>
            <a:solidFill>
              <a:srgbClr val="EEAD2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Anticiparse</a:t>
              </a:r>
              <a:endParaRPr b="0" i="0" sz="1400" u="none" cap="none" strike="noStrike">
                <a:solidFill>
                  <a:srgbClr val="000000"/>
                </a:solidFill>
                <a:latin typeface="Arial"/>
                <a:ea typeface="Arial"/>
                <a:cs typeface="Arial"/>
                <a:sym typeface="Arial"/>
              </a:endParaRPr>
            </a:p>
          </p:txBody>
        </p:sp>
        <p:sp>
          <p:nvSpPr>
            <p:cNvPr id="416" name="Google Shape;416;p34"/>
            <p:cNvSpPr/>
            <p:nvPr/>
          </p:nvSpPr>
          <p:spPr>
            <a:xfrm>
              <a:off x="1734533" y="3911487"/>
              <a:ext cx="1819373" cy="1073281"/>
            </a:xfrm>
            <a:prstGeom prst="roundRect">
              <a:avLst>
                <a:gd fmla="val 10318" name="adj"/>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Expresar la importancia y prioridad</a:t>
              </a:r>
              <a:endParaRPr b="0" i="0" sz="1400" u="none" cap="none" strike="noStrike">
                <a:solidFill>
                  <a:srgbClr val="000000"/>
                </a:solidFill>
                <a:latin typeface="Arial"/>
                <a:ea typeface="Arial"/>
                <a:cs typeface="Arial"/>
                <a:sym typeface="Arial"/>
              </a:endParaRPr>
            </a:p>
          </p:txBody>
        </p:sp>
        <p:sp>
          <p:nvSpPr>
            <p:cNvPr id="417" name="Google Shape;417;p34"/>
            <p:cNvSpPr/>
            <p:nvPr/>
          </p:nvSpPr>
          <p:spPr>
            <a:xfrm>
              <a:off x="3657602" y="1498226"/>
              <a:ext cx="1819373" cy="1073281"/>
            </a:xfrm>
            <a:prstGeom prst="roundRect">
              <a:avLst>
                <a:gd fmla="val 10318"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Definir consignas con claridad</a:t>
              </a:r>
              <a:endParaRPr b="0" i="0" sz="1400" u="none" cap="none" strike="noStrike">
                <a:solidFill>
                  <a:srgbClr val="000000"/>
                </a:solidFill>
                <a:latin typeface="Arial"/>
                <a:ea typeface="Arial"/>
                <a:cs typeface="Arial"/>
                <a:sym typeface="Arial"/>
              </a:endParaRPr>
            </a:p>
          </p:txBody>
        </p:sp>
        <p:sp>
          <p:nvSpPr>
            <p:cNvPr id="418" name="Google Shape;418;p34"/>
            <p:cNvSpPr/>
            <p:nvPr/>
          </p:nvSpPr>
          <p:spPr>
            <a:xfrm>
              <a:off x="3657602" y="2704856"/>
              <a:ext cx="1819373" cy="1073281"/>
            </a:xfrm>
            <a:prstGeom prst="roundRect">
              <a:avLst>
                <a:gd fmla="val 10318" name="adj"/>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Establecer tiempos y criterios</a:t>
              </a:r>
              <a:endParaRPr b="0" i="0" sz="1400" u="none" cap="none" strike="noStrike">
                <a:solidFill>
                  <a:srgbClr val="000000"/>
                </a:solidFill>
                <a:latin typeface="Arial"/>
                <a:ea typeface="Arial"/>
                <a:cs typeface="Arial"/>
                <a:sym typeface="Arial"/>
              </a:endParaRPr>
            </a:p>
          </p:txBody>
        </p:sp>
        <p:sp>
          <p:nvSpPr>
            <p:cNvPr id="419" name="Google Shape;419;p34"/>
            <p:cNvSpPr/>
            <p:nvPr/>
          </p:nvSpPr>
          <p:spPr>
            <a:xfrm>
              <a:off x="5590095" y="1498226"/>
              <a:ext cx="1819373" cy="1073281"/>
            </a:xfrm>
            <a:prstGeom prst="roundRect">
              <a:avLst>
                <a:gd fmla="val 10318" name="adj"/>
              </a:avLst>
            </a:prstGeom>
            <a:solidFill>
              <a:srgbClr val="92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Pedir compromiso con lo delegado</a:t>
              </a:r>
              <a:endParaRPr b="0" i="0" sz="1400" u="none" cap="none" strike="noStrike">
                <a:solidFill>
                  <a:srgbClr val="000000"/>
                </a:solidFill>
                <a:latin typeface="Arial"/>
                <a:ea typeface="Arial"/>
                <a:cs typeface="Arial"/>
                <a:sym typeface="Arial"/>
              </a:endParaRPr>
            </a:p>
          </p:txBody>
        </p:sp>
        <p:sp>
          <p:nvSpPr>
            <p:cNvPr id="420" name="Google Shape;420;p34"/>
            <p:cNvSpPr/>
            <p:nvPr/>
          </p:nvSpPr>
          <p:spPr>
            <a:xfrm>
              <a:off x="5590095" y="2704856"/>
              <a:ext cx="1819373" cy="1073281"/>
            </a:xfrm>
            <a:prstGeom prst="roundRect">
              <a:avLst>
                <a:gd fmla="val 10318" name="adj"/>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Establecer límites de decisión</a:t>
              </a:r>
              <a:endParaRPr b="0" i="0" sz="1400" u="none" cap="none" strike="noStrike">
                <a:solidFill>
                  <a:srgbClr val="000000"/>
                </a:solidFill>
                <a:latin typeface="Arial"/>
                <a:ea typeface="Arial"/>
                <a:cs typeface="Arial"/>
                <a:sym typeface="Arial"/>
              </a:endParaRPr>
            </a:p>
          </p:txBody>
        </p:sp>
      </p:grpSp>
      <p:sp>
        <p:nvSpPr>
          <p:cNvPr id="421" name="Google Shape;421;p34"/>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35"/>
          <p:cNvSpPr/>
          <p:nvPr/>
        </p:nvSpPr>
        <p:spPr>
          <a:xfrm>
            <a:off x="683568" y="481236"/>
            <a:ext cx="909992" cy="193899"/>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1400"/>
              <a:buFont typeface="Arial"/>
              <a:buNone/>
            </a:pPr>
            <a:r>
              <a:rPr b="1" i="0" lang="es-PE" sz="1400" u="none" cap="none" strike="noStrike">
                <a:solidFill>
                  <a:srgbClr val="00B1C3"/>
                </a:solidFill>
                <a:latin typeface="Calibri"/>
                <a:ea typeface="Calibri"/>
                <a:cs typeface="Calibri"/>
                <a:sym typeface="Calibri"/>
              </a:rPr>
              <a:t>ACTIVIDAD</a:t>
            </a:r>
            <a:endParaRPr b="1" i="0" sz="1600" u="none" cap="none" strike="noStrike">
              <a:solidFill>
                <a:srgbClr val="00B1C3"/>
              </a:solidFill>
              <a:latin typeface="Calibri"/>
              <a:ea typeface="Calibri"/>
              <a:cs typeface="Calibri"/>
              <a:sym typeface="Calibri"/>
            </a:endParaRPr>
          </a:p>
        </p:txBody>
      </p:sp>
      <p:grpSp>
        <p:nvGrpSpPr>
          <p:cNvPr id="428" name="Google Shape;428;p35"/>
          <p:cNvGrpSpPr/>
          <p:nvPr/>
        </p:nvGrpSpPr>
        <p:grpSpPr>
          <a:xfrm>
            <a:off x="514858" y="499074"/>
            <a:ext cx="131794" cy="132296"/>
            <a:chOff x="511902" y="912279"/>
            <a:chExt cx="281320" cy="282391"/>
          </a:xfrm>
        </p:grpSpPr>
        <p:sp>
          <p:nvSpPr>
            <p:cNvPr id="429" name="Google Shape;429;p35"/>
            <p:cNvSpPr/>
            <p:nvPr/>
          </p:nvSpPr>
          <p:spPr>
            <a:xfrm rot="5400000">
              <a:off x="511366" y="912814"/>
              <a:ext cx="282391" cy="281320"/>
            </a:xfrm>
            <a:prstGeom prst="ellipse">
              <a:avLst/>
            </a:prstGeom>
            <a:solidFill>
              <a:srgbClr val="00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id="430" name="Google Shape;430;p35"/>
            <p:cNvPicPr preferRelativeResize="0"/>
            <p:nvPr/>
          </p:nvPicPr>
          <p:blipFill rotWithShape="1">
            <a:blip r:embed="rId3">
              <a:alphaModFix/>
            </a:blip>
            <a:srcRect b="0" l="0" r="0" t="0"/>
            <a:stretch/>
          </p:blipFill>
          <p:spPr>
            <a:xfrm rot="5400000">
              <a:off x="578093" y="979007"/>
              <a:ext cx="148937" cy="148937"/>
            </a:xfrm>
            <a:prstGeom prst="rect">
              <a:avLst/>
            </a:prstGeom>
            <a:noFill/>
            <a:ln>
              <a:noFill/>
            </a:ln>
          </p:spPr>
        </p:pic>
      </p:grpSp>
      <p:sp>
        <p:nvSpPr>
          <p:cNvPr id="431" name="Google Shape;431;p35"/>
          <p:cNvSpPr/>
          <p:nvPr/>
        </p:nvSpPr>
        <p:spPr>
          <a:xfrm>
            <a:off x="503238" y="912813"/>
            <a:ext cx="8172450" cy="4321175"/>
          </a:xfrm>
          <a:prstGeom prst="rect">
            <a:avLst/>
          </a:prstGeom>
          <a:solidFill>
            <a:srgbClr val="D1EFF4">
              <a:alpha val="4039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432" name="Google Shape;432;p35"/>
          <p:cNvSpPr/>
          <p:nvPr/>
        </p:nvSpPr>
        <p:spPr>
          <a:xfrm>
            <a:off x="684214" y="1245204"/>
            <a:ext cx="6300786" cy="36625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1" i="0" lang="es-PE" sz="1400" u="none" cap="none" strike="noStrike">
                <a:solidFill>
                  <a:schemeClr val="dk1"/>
                </a:solidFill>
                <a:latin typeface="Calibri"/>
                <a:ea typeface="Calibri"/>
                <a:cs typeface="Calibri"/>
                <a:sym typeface="Calibri"/>
              </a:rPr>
              <a:t>ACTIVIDAD GRUPAL :</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chemeClr val="dk1"/>
              </a:buClr>
              <a:buSzPts val="1400"/>
              <a:buFont typeface="Arial"/>
              <a:buChar char="•"/>
            </a:pPr>
            <a:r>
              <a:rPr b="0" i="0" lang="es-PE" sz="1400" u="none" cap="none" strike="noStrike">
                <a:solidFill>
                  <a:schemeClr val="dk1"/>
                </a:solidFill>
                <a:latin typeface="Calibri"/>
                <a:ea typeface="Calibri"/>
                <a:cs typeface="Calibri"/>
                <a:sym typeface="Calibri"/>
              </a:rPr>
              <a:t>Son un grupo de analistas del área de RR. HH. de una importante empresa transnacional. El jefe del área de riesgos está muy preocupado sobre el desempeño de un colaborador, está a punto de despedirlo; sin embargo, quiere comprender qué está sucediendo y si existe alguna manera de ayudarlo.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96838" lvl="0" marL="185738" marR="0" rtl="0" algn="l">
              <a:lnSpc>
                <a:spcPct val="100000"/>
              </a:lnSpc>
              <a:spcBef>
                <a:spcPts val="0"/>
              </a:spcBef>
              <a:spcAft>
                <a:spcPts val="0"/>
              </a:spcAft>
              <a:buClr>
                <a:schemeClr val="dk1"/>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1" i="0" lang="es-PE" sz="1400" u="none" cap="none" strike="noStrike">
                <a:solidFill>
                  <a:schemeClr val="dk1"/>
                </a:solidFill>
                <a:latin typeface="Calibri"/>
                <a:ea typeface="Calibri"/>
                <a:cs typeface="Calibri"/>
                <a:sym typeface="Calibri"/>
              </a:rPr>
              <a:t>REPORTE CASO </a:t>
            </a:r>
            <a:endParaRPr b="0" i="0" sz="14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chemeClr val="dk1"/>
              </a:buClr>
              <a:buSzPts val="1400"/>
              <a:buFont typeface="Arial"/>
              <a:buChar char="•"/>
            </a:pPr>
            <a:r>
              <a:rPr b="0" i="0" lang="es-PE" sz="1400" u="none" cap="none" strike="noStrike">
                <a:solidFill>
                  <a:schemeClr val="dk1"/>
                </a:solidFill>
                <a:latin typeface="Calibri"/>
                <a:ea typeface="Calibri"/>
                <a:cs typeface="Calibri"/>
                <a:sym typeface="Calibri"/>
              </a:rPr>
              <a:t>Análisis de la situación: En esta parte debes analizar qué está sucediendo con el protagonista en relación al tema de manejo del tiempo</a:t>
            </a:r>
            <a:endParaRPr b="0" i="0" sz="1400" u="none" cap="none" strike="noStrike">
              <a:solidFill>
                <a:srgbClr val="000000"/>
              </a:solidFill>
              <a:latin typeface="Arial"/>
              <a:ea typeface="Arial"/>
              <a:cs typeface="Arial"/>
              <a:sym typeface="Arial"/>
            </a:endParaRPr>
          </a:p>
          <a:p>
            <a:pPr indent="-177800" lvl="0" marL="185738" marR="0" rtl="0" algn="l">
              <a:lnSpc>
                <a:spcPct val="100000"/>
              </a:lnSpc>
              <a:spcBef>
                <a:spcPts val="0"/>
              </a:spcBef>
              <a:spcAft>
                <a:spcPts val="0"/>
              </a:spcAft>
              <a:buClr>
                <a:schemeClr val="dk1"/>
              </a:buClr>
              <a:buSzPts val="1400"/>
              <a:buFont typeface="Arial"/>
              <a:buChar char="•"/>
            </a:pPr>
            <a:r>
              <a:rPr b="0" i="0" lang="es-PE" sz="1400" u="none" cap="none" strike="noStrike">
                <a:solidFill>
                  <a:schemeClr val="dk1"/>
                </a:solidFill>
                <a:latin typeface="Calibri"/>
                <a:ea typeface="Calibri"/>
                <a:cs typeface="Calibri"/>
                <a:sym typeface="Calibri"/>
              </a:rPr>
              <a:t>Acciones a tomar: Debes redactar qué cosas puede hacer el protagonista, ¿qué técnicas puede aplicar? (teniendo en cuenta clases anteriores) y también ¿qué le recomendarías al jefe del mismo para solucionar y/o ayudar a mejorar la situación?</a:t>
            </a:r>
            <a:endParaRPr b="0" i="0" sz="1400" u="none" cap="none" strike="noStrike">
              <a:solidFill>
                <a:schemeClr val="dk1"/>
              </a:solidFill>
              <a:latin typeface="Calibri"/>
              <a:ea typeface="Calibri"/>
              <a:cs typeface="Calibri"/>
              <a:sym typeface="Calibri"/>
            </a:endParaRPr>
          </a:p>
        </p:txBody>
      </p:sp>
      <p:pic>
        <p:nvPicPr>
          <p:cNvPr id="433" name="Google Shape;433;p35"/>
          <p:cNvPicPr preferRelativeResize="0"/>
          <p:nvPr/>
        </p:nvPicPr>
        <p:blipFill rotWithShape="1">
          <a:blip r:embed="rId4">
            <a:alphaModFix amt="25000"/>
          </a:blip>
          <a:srcRect b="0" l="0" r="0" t="0"/>
          <a:stretch/>
        </p:blipFill>
        <p:spPr>
          <a:xfrm>
            <a:off x="6976674" y="3039428"/>
            <a:ext cx="1699014" cy="219456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36"/>
          <p:cNvSpPr/>
          <p:nvPr/>
        </p:nvSpPr>
        <p:spPr>
          <a:xfrm>
            <a:off x="0" y="0"/>
            <a:ext cx="9144000" cy="5715000"/>
          </a:xfrm>
          <a:prstGeom prst="rect">
            <a:avLst/>
          </a:prstGeom>
          <a:solidFill>
            <a:srgbClr val="654E9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nvGrpSpPr>
          <p:cNvPr id="439" name="Google Shape;439;p36"/>
          <p:cNvGrpSpPr/>
          <p:nvPr/>
        </p:nvGrpSpPr>
        <p:grpSpPr>
          <a:xfrm>
            <a:off x="2506315" y="2194222"/>
            <a:ext cx="4581728" cy="1326557"/>
            <a:chOff x="2403187" y="2211377"/>
            <a:chExt cx="4581728" cy="1326557"/>
          </a:xfrm>
        </p:grpSpPr>
        <p:sp>
          <p:nvSpPr>
            <p:cNvPr id="440" name="Google Shape;440;p36"/>
            <p:cNvSpPr txBox="1"/>
            <p:nvPr/>
          </p:nvSpPr>
          <p:spPr>
            <a:xfrm>
              <a:off x="2403187" y="2540738"/>
              <a:ext cx="4581728" cy="9971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3600"/>
                <a:buFont typeface="Arial"/>
                <a:buNone/>
              </a:pPr>
              <a:r>
                <a:rPr b="0" i="0" lang="es-PE" sz="3600" u="none" cap="none" strike="noStrike">
                  <a:solidFill>
                    <a:schemeClr val="lt1"/>
                  </a:solidFill>
                  <a:latin typeface="Arial"/>
                  <a:ea typeface="Arial"/>
                  <a:cs typeface="Arial"/>
                  <a:sym typeface="Arial"/>
                </a:rPr>
                <a:t>CONCLUSIONES</a:t>
              </a:r>
              <a:br>
                <a:rPr b="0" i="0" lang="es-PE" sz="3600" u="none" cap="none" strike="noStrike">
                  <a:solidFill>
                    <a:schemeClr val="lt1"/>
                  </a:solidFill>
                  <a:latin typeface="Arial"/>
                  <a:ea typeface="Arial"/>
                  <a:cs typeface="Arial"/>
                  <a:sym typeface="Arial"/>
                </a:rPr>
              </a:br>
              <a:r>
                <a:rPr b="1" i="0" lang="es-PE" sz="3600" u="none" cap="none" strike="noStrike">
                  <a:solidFill>
                    <a:schemeClr val="lt1"/>
                  </a:solidFill>
                  <a:latin typeface="Arial"/>
                  <a:ea typeface="Arial"/>
                  <a:cs typeface="Arial"/>
                  <a:sym typeface="Arial"/>
                </a:rPr>
                <a:t>MÁS REFERENCIAS</a:t>
              </a:r>
              <a:endParaRPr b="0" i="0" sz="1400" u="none" cap="none" strike="noStrike">
                <a:solidFill>
                  <a:srgbClr val="000000"/>
                </a:solidFill>
                <a:latin typeface="Arial"/>
                <a:ea typeface="Arial"/>
                <a:cs typeface="Arial"/>
                <a:sym typeface="Arial"/>
              </a:endParaRPr>
            </a:p>
          </p:txBody>
        </p:sp>
        <p:pic>
          <p:nvPicPr>
            <p:cNvPr id="441" name="Google Shape;441;p36"/>
            <p:cNvPicPr preferRelativeResize="0"/>
            <p:nvPr/>
          </p:nvPicPr>
          <p:blipFill rotWithShape="1">
            <a:blip r:embed="rId3">
              <a:alphaModFix/>
            </a:blip>
            <a:srcRect b="0" l="0" r="0" t="0"/>
            <a:stretch/>
          </p:blipFill>
          <p:spPr>
            <a:xfrm>
              <a:off x="2425491" y="2211377"/>
              <a:ext cx="202176" cy="208211"/>
            </a:xfrm>
            <a:prstGeom prst="rect">
              <a:avLst/>
            </a:prstGeom>
            <a:noFill/>
            <a:ln>
              <a:noFill/>
            </a:ln>
          </p:spPr>
        </p:pic>
      </p:grpSp>
      <p:pic>
        <p:nvPicPr>
          <p:cNvPr id="442" name="Google Shape;442;p36"/>
          <p:cNvPicPr preferRelativeResize="0"/>
          <p:nvPr/>
        </p:nvPicPr>
        <p:blipFill rotWithShape="1">
          <a:blip r:embed="rId4">
            <a:alphaModFix/>
          </a:blip>
          <a:srcRect b="0" l="0" r="0" t="0"/>
          <a:stretch/>
        </p:blipFill>
        <p:spPr>
          <a:xfrm>
            <a:off x="-1253" y="946969"/>
            <a:ext cx="2072214" cy="3898064"/>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37"/>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449" name="Google Shape;449;p37"/>
          <p:cNvSpPr txBox="1"/>
          <p:nvPr/>
        </p:nvSpPr>
        <p:spPr>
          <a:xfrm>
            <a:off x="1279545" y="912813"/>
            <a:ext cx="5072700" cy="2586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Existen herramientas para hacer frente a los principales factores que influyen en nuestro manejo del tiempo.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Técnicas para el manejo del tiempo</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7150A0"/>
              </a:buClr>
              <a:buSzPts val="1400"/>
              <a:buFont typeface="Arial"/>
              <a:buChar char="•"/>
            </a:pPr>
            <a:r>
              <a:rPr b="0" i="0" lang="es-PE" sz="1400" u="none" cap="none" strike="noStrike">
                <a:solidFill>
                  <a:schemeClr val="dk1"/>
                </a:solidFill>
                <a:latin typeface="Calibri"/>
                <a:ea typeface="Calibri"/>
                <a:cs typeface="Calibri"/>
                <a:sym typeface="Calibri"/>
              </a:rPr>
              <a:t>Compromiso</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7150A0"/>
              </a:buClr>
              <a:buSzPts val="1400"/>
              <a:buFont typeface="Arial"/>
              <a:buChar char="•"/>
            </a:pPr>
            <a:r>
              <a:rPr b="0" i="0" lang="es-PE" sz="1400" u="none" cap="none" strike="noStrike">
                <a:solidFill>
                  <a:schemeClr val="dk1"/>
                </a:solidFill>
                <a:latin typeface="Calibri"/>
                <a:ea typeface="Calibri"/>
                <a:cs typeface="Calibri"/>
                <a:sym typeface="Calibri"/>
              </a:rPr>
              <a:t>Prioridades</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7150A0"/>
              </a:buClr>
              <a:buSzPts val="1400"/>
              <a:buFont typeface="Arial"/>
              <a:buChar char="•"/>
            </a:pPr>
            <a:r>
              <a:rPr b="0" i="0" lang="es-PE" sz="1400" u="none" cap="none" strike="noStrike">
                <a:solidFill>
                  <a:schemeClr val="dk1"/>
                </a:solidFill>
                <a:latin typeface="Calibri"/>
                <a:ea typeface="Calibri"/>
                <a:cs typeface="Calibri"/>
                <a:sym typeface="Calibri"/>
              </a:rPr>
              <a:t>Tareas clave</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7150A0"/>
              </a:buClr>
              <a:buSzPts val="1400"/>
              <a:buFont typeface="Arial"/>
              <a:buChar char="•"/>
            </a:pPr>
            <a:r>
              <a:rPr b="0" i="0" lang="es-PE" sz="1400" u="none" cap="none" strike="noStrike">
                <a:solidFill>
                  <a:schemeClr val="dk1"/>
                </a:solidFill>
                <a:latin typeface="Calibri"/>
                <a:ea typeface="Calibri"/>
                <a:cs typeface="Calibri"/>
                <a:sym typeface="Calibri"/>
              </a:rPr>
              <a:t>Listas cerradas</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7150A0"/>
              </a:buClr>
              <a:buSzPts val="1400"/>
              <a:buFont typeface="Arial"/>
              <a:buChar char="•"/>
            </a:pPr>
            <a:r>
              <a:rPr b="0" i="0" lang="es-PE" sz="1400" u="none" cap="none" strike="noStrike">
                <a:solidFill>
                  <a:schemeClr val="dk1"/>
                </a:solidFill>
                <a:latin typeface="Calibri"/>
                <a:ea typeface="Calibri"/>
                <a:cs typeface="Calibri"/>
                <a:sym typeface="Calibri"/>
              </a:rPr>
              <a:t>Decir NO</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7150A0"/>
              </a:buClr>
              <a:buSzPts val="1400"/>
              <a:buFont typeface="Arial"/>
              <a:buChar char="•"/>
            </a:pPr>
            <a:r>
              <a:rPr b="0" i="0" lang="es-PE" sz="1400" u="none" cap="none" strike="noStrike">
                <a:solidFill>
                  <a:schemeClr val="dk1"/>
                </a:solidFill>
                <a:latin typeface="Calibri"/>
                <a:ea typeface="Calibri"/>
                <a:cs typeface="Calibri"/>
                <a:sym typeface="Calibri"/>
              </a:rPr>
              <a:t>Descanso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Delegar es una herramienta útil para el manejo del tiempo.</a:t>
            </a:r>
            <a:endParaRPr b="0" i="0" sz="1400" u="none" cap="none" strike="noStrike">
              <a:solidFill>
                <a:srgbClr val="000000"/>
              </a:solidFill>
              <a:latin typeface="Arial"/>
              <a:ea typeface="Arial"/>
              <a:cs typeface="Arial"/>
              <a:sym typeface="Arial"/>
            </a:endParaRPr>
          </a:p>
        </p:txBody>
      </p:sp>
      <p:pic>
        <p:nvPicPr>
          <p:cNvPr id="450" name="Google Shape;450;p37"/>
          <p:cNvPicPr preferRelativeResize="0"/>
          <p:nvPr/>
        </p:nvPicPr>
        <p:blipFill rotWithShape="1">
          <a:blip r:embed="rId3">
            <a:alphaModFix/>
          </a:blip>
          <a:srcRect b="0" l="0" r="0" t="0"/>
          <a:stretch/>
        </p:blipFill>
        <p:spPr>
          <a:xfrm>
            <a:off x="1011260" y="954885"/>
            <a:ext cx="114138" cy="117546"/>
          </a:xfrm>
          <a:prstGeom prst="rect">
            <a:avLst/>
          </a:prstGeom>
          <a:noFill/>
          <a:ln>
            <a:noFill/>
          </a:ln>
        </p:spPr>
      </p:pic>
      <p:pic>
        <p:nvPicPr>
          <p:cNvPr id="451" name="Google Shape;451;p37"/>
          <p:cNvPicPr preferRelativeResize="0"/>
          <p:nvPr/>
        </p:nvPicPr>
        <p:blipFill rotWithShape="1">
          <a:blip r:embed="rId3">
            <a:alphaModFix/>
          </a:blip>
          <a:srcRect b="0" l="0" r="0" t="0"/>
          <a:stretch/>
        </p:blipFill>
        <p:spPr>
          <a:xfrm>
            <a:off x="1011260" y="1605931"/>
            <a:ext cx="114138" cy="117546"/>
          </a:xfrm>
          <a:prstGeom prst="rect">
            <a:avLst/>
          </a:prstGeom>
          <a:noFill/>
          <a:ln>
            <a:noFill/>
          </a:ln>
        </p:spPr>
      </p:pic>
      <p:sp>
        <p:nvSpPr>
          <p:cNvPr id="452" name="Google Shape;452;p37"/>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id="453" name="Google Shape;453;p37"/>
          <p:cNvPicPr preferRelativeResize="0"/>
          <p:nvPr/>
        </p:nvPicPr>
        <p:blipFill rotWithShape="1">
          <a:blip r:embed="rId4">
            <a:alphaModFix amt="42000"/>
          </a:blip>
          <a:srcRect b="0" l="0" r="0" t="0"/>
          <a:stretch/>
        </p:blipFill>
        <p:spPr>
          <a:xfrm>
            <a:off x="6984999" y="3048772"/>
            <a:ext cx="1690689" cy="2185216"/>
          </a:xfrm>
          <a:prstGeom prst="rect">
            <a:avLst/>
          </a:prstGeom>
          <a:noFill/>
          <a:ln>
            <a:noFill/>
          </a:ln>
        </p:spPr>
      </p:pic>
      <p:sp>
        <p:nvSpPr>
          <p:cNvPr id="454" name="Google Shape;454;p37"/>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CONCLUSIONES </a:t>
            </a:r>
            <a:endParaRPr b="0" i="0" sz="1400" u="none" cap="none" strike="noStrike">
              <a:solidFill>
                <a:srgbClr val="000000"/>
              </a:solidFill>
              <a:latin typeface="Arial"/>
              <a:ea typeface="Arial"/>
              <a:cs typeface="Arial"/>
              <a:sym typeface="Arial"/>
            </a:endParaRPr>
          </a:p>
        </p:txBody>
      </p:sp>
      <p:pic>
        <p:nvPicPr>
          <p:cNvPr id="455" name="Google Shape;455;p37"/>
          <p:cNvPicPr preferRelativeResize="0"/>
          <p:nvPr/>
        </p:nvPicPr>
        <p:blipFill rotWithShape="1">
          <a:blip r:embed="rId3">
            <a:alphaModFix/>
          </a:blip>
          <a:srcRect b="0" l="0" r="0" t="0"/>
          <a:stretch/>
        </p:blipFill>
        <p:spPr>
          <a:xfrm>
            <a:off x="1011260" y="3319149"/>
            <a:ext cx="114138" cy="11754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38"/>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id="461" name="Google Shape;461;p38"/>
          <p:cNvPicPr preferRelativeResize="0"/>
          <p:nvPr/>
        </p:nvPicPr>
        <p:blipFill rotWithShape="1">
          <a:blip r:embed="rId3">
            <a:alphaModFix/>
          </a:blip>
          <a:srcRect b="0" l="0" r="0" t="0"/>
          <a:stretch/>
        </p:blipFill>
        <p:spPr>
          <a:xfrm>
            <a:off x="3924199" y="2666298"/>
            <a:ext cx="1295601" cy="38680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4"/>
          <p:cNvSpPr/>
          <p:nvPr/>
        </p:nvSpPr>
        <p:spPr>
          <a:xfrm>
            <a:off x="3636523" y="2456372"/>
            <a:ext cx="1870954" cy="61555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2000"/>
              <a:buFont typeface="Arial"/>
              <a:buNone/>
            </a:pPr>
            <a:r>
              <a:rPr b="1" i="0" lang="es-PE" sz="2000" u="none" cap="none" strike="noStrike">
                <a:solidFill>
                  <a:srgbClr val="000000"/>
                </a:solidFill>
                <a:latin typeface="Calibri"/>
                <a:ea typeface="Calibri"/>
                <a:cs typeface="Calibri"/>
                <a:sym typeface="Calibri"/>
              </a:rPr>
              <a:t>ELIMINA Interrupciones</a:t>
            </a:r>
            <a:endParaRPr b="0" i="0" sz="1400" u="none" cap="none" strike="noStrike">
              <a:solidFill>
                <a:srgbClr val="000000"/>
              </a:solidFill>
              <a:latin typeface="Arial"/>
              <a:ea typeface="Arial"/>
              <a:cs typeface="Arial"/>
              <a:sym typeface="Arial"/>
            </a:endParaRPr>
          </a:p>
        </p:txBody>
      </p:sp>
      <p:sp>
        <p:nvSpPr>
          <p:cNvPr id="97" name="Google Shape;97;p4"/>
          <p:cNvSpPr/>
          <p:nvPr/>
        </p:nvSpPr>
        <p:spPr>
          <a:xfrm>
            <a:off x="5891164" y="1715678"/>
            <a:ext cx="1819373" cy="791851"/>
          </a:xfrm>
          <a:prstGeom prst="roundRect">
            <a:avLst>
              <a:gd fmla="val 10318"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Whatsapp</a:t>
            </a:r>
            <a:endParaRPr b="0" i="0" sz="1400" u="none" cap="none" strike="noStrike">
              <a:solidFill>
                <a:srgbClr val="000000"/>
              </a:solidFill>
              <a:latin typeface="Arial"/>
              <a:ea typeface="Arial"/>
              <a:cs typeface="Arial"/>
              <a:sym typeface="Arial"/>
            </a:endParaRPr>
          </a:p>
        </p:txBody>
      </p:sp>
      <p:sp>
        <p:nvSpPr>
          <p:cNvPr id="98" name="Google Shape;98;p4"/>
          <p:cNvSpPr/>
          <p:nvPr/>
        </p:nvSpPr>
        <p:spPr>
          <a:xfrm>
            <a:off x="3662314" y="1319115"/>
            <a:ext cx="1819373" cy="791851"/>
          </a:xfrm>
          <a:prstGeom prst="roundRect">
            <a:avLst>
              <a:gd fmla="val 10318" name="adj"/>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SMS</a:t>
            </a:r>
            <a:endParaRPr b="0" i="0" sz="1400" u="none" cap="none" strike="noStrike">
              <a:solidFill>
                <a:srgbClr val="000000"/>
              </a:solidFill>
              <a:latin typeface="Arial"/>
              <a:ea typeface="Arial"/>
              <a:cs typeface="Arial"/>
              <a:sym typeface="Arial"/>
            </a:endParaRPr>
          </a:p>
        </p:txBody>
      </p:sp>
      <p:sp>
        <p:nvSpPr>
          <p:cNvPr id="99" name="Google Shape;99;p4"/>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5"/>
          <p:cNvSpPr/>
          <p:nvPr/>
        </p:nvSpPr>
        <p:spPr>
          <a:xfrm>
            <a:off x="3636523" y="2456372"/>
            <a:ext cx="1870954" cy="61555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2000"/>
              <a:buFont typeface="Arial"/>
              <a:buNone/>
            </a:pPr>
            <a:r>
              <a:rPr b="1" i="0" lang="es-PE" sz="2000" u="none" cap="none" strike="noStrike">
                <a:solidFill>
                  <a:srgbClr val="000000"/>
                </a:solidFill>
                <a:latin typeface="Calibri"/>
                <a:ea typeface="Calibri"/>
                <a:cs typeface="Calibri"/>
                <a:sym typeface="Calibri"/>
              </a:rPr>
              <a:t>ELIMINA Interrupciones</a:t>
            </a:r>
            <a:endParaRPr b="0" i="0" sz="1400" u="none" cap="none" strike="noStrike">
              <a:solidFill>
                <a:srgbClr val="000000"/>
              </a:solidFill>
              <a:latin typeface="Arial"/>
              <a:ea typeface="Arial"/>
              <a:cs typeface="Arial"/>
              <a:sym typeface="Arial"/>
            </a:endParaRPr>
          </a:p>
        </p:txBody>
      </p:sp>
      <p:sp>
        <p:nvSpPr>
          <p:cNvPr id="106" name="Google Shape;106;p5"/>
          <p:cNvSpPr/>
          <p:nvPr/>
        </p:nvSpPr>
        <p:spPr>
          <a:xfrm>
            <a:off x="5891164" y="3073138"/>
            <a:ext cx="1819373" cy="791851"/>
          </a:xfrm>
          <a:prstGeom prst="roundRect">
            <a:avLst>
              <a:gd fmla="val 10318" name="adj"/>
            </a:avLst>
          </a:prstGeom>
          <a:solidFill>
            <a:srgbClr val="FE78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Correo electrónico</a:t>
            </a:r>
            <a:endParaRPr b="0" i="0" sz="1400" u="none" cap="none" strike="noStrike">
              <a:solidFill>
                <a:srgbClr val="000000"/>
              </a:solidFill>
              <a:latin typeface="Arial"/>
              <a:ea typeface="Arial"/>
              <a:cs typeface="Arial"/>
              <a:sym typeface="Arial"/>
            </a:endParaRPr>
          </a:p>
        </p:txBody>
      </p:sp>
      <p:sp>
        <p:nvSpPr>
          <p:cNvPr id="107" name="Google Shape;107;p5"/>
          <p:cNvSpPr/>
          <p:nvPr/>
        </p:nvSpPr>
        <p:spPr>
          <a:xfrm>
            <a:off x="5891164" y="1715678"/>
            <a:ext cx="1819373" cy="791851"/>
          </a:xfrm>
          <a:prstGeom prst="roundRect">
            <a:avLst>
              <a:gd fmla="val 10318"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Whatsapp</a:t>
            </a:r>
            <a:endParaRPr b="0" i="0" sz="1400" u="none" cap="none" strike="noStrike">
              <a:solidFill>
                <a:srgbClr val="000000"/>
              </a:solidFill>
              <a:latin typeface="Arial"/>
              <a:ea typeface="Arial"/>
              <a:cs typeface="Arial"/>
              <a:sym typeface="Arial"/>
            </a:endParaRPr>
          </a:p>
        </p:txBody>
      </p:sp>
      <p:sp>
        <p:nvSpPr>
          <p:cNvPr id="108" name="Google Shape;108;p5"/>
          <p:cNvSpPr/>
          <p:nvPr/>
        </p:nvSpPr>
        <p:spPr>
          <a:xfrm>
            <a:off x="3662314" y="1319115"/>
            <a:ext cx="1819373" cy="791851"/>
          </a:xfrm>
          <a:prstGeom prst="roundRect">
            <a:avLst>
              <a:gd fmla="val 10318" name="adj"/>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SMS</a:t>
            </a:r>
            <a:endParaRPr b="0" i="0" sz="1400" u="none" cap="none" strike="noStrike">
              <a:solidFill>
                <a:srgbClr val="000000"/>
              </a:solidFill>
              <a:latin typeface="Arial"/>
              <a:ea typeface="Arial"/>
              <a:cs typeface="Arial"/>
              <a:sym typeface="Arial"/>
            </a:endParaRPr>
          </a:p>
        </p:txBody>
      </p:sp>
      <p:sp>
        <p:nvSpPr>
          <p:cNvPr id="109" name="Google Shape;109;p5"/>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6"/>
          <p:cNvSpPr/>
          <p:nvPr/>
        </p:nvSpPr>
        <p:spPr>
          <a:xfrm>
            <a:off x="3636523" y="2456372"/>
            <a:ext cx="1870954" cy="61555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2000"/>
              <a:buFont typeface="Arial"/>
              <a:buNone/>
            </a:pPr>
            <a:r>
              <a:rPr b="1" i="0" lang="es-PE" sz="2000" u="none" cap="none" strike="noStrike">
                <a:solidFill>
                  <a:srgbClr val="000000"/>
                </a:solidFill>
                <a:latin typeface="Calibri"/>
                <a:ea typeface="Calibri"/>
                <a:cs typeface="Calibri"/>
                <a:sym typeface="Calibri"/>
              </a:rPr>
              <a:t>ELIMINA Interrupciones</a:t>
            </a:r>
            <a:endParaRPr b="0" i="0" sz="1400" u="none" cap="none" strike="noStrike">
              <a:solidFill>
                <a:srgbClr val="000000"/>
              </a:solidFill>
              <a:latin typeface="Arial"/>
              <a:ea typeface="Arial"/>
              <a:cs typeface="Arial"/>
              <a:sym typeface="Arial"/>
            </a:endParaRPr>
          </a:p>
        </p:txBody>
      </p:sp>
      <p:sp>
        <p:nvSpPr>
          <p:cNvPr id="116" name="Google Shape;116;p6"/>
          <p:cNvSpPr/>
          <p:nvPr/>
        </p:nvSpPr>
        <p:spPr>
          <a:xfrm>
            <a:off x="1433464" y="3073138"/>
            <a:ext cx="1819373" cy="791851"/>
          </a:xfrm>
          <a:prstGeom prst="roundRect">
            <a:avLst>
              <a:gd fmla="val 10318" name="adj"/>
            </a:avLst>
          </a:prstGeom>
          <a:solidFill>
            <a:srgbClr val="92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Compañeros</a:t>
            </a:r>
            <a:endParaRPr b="0" i="0" sz="1400" u="none" cap="none" strike="noStrike">
              <a:solidFill>
                <a:srgbClr val="000000"/>
              </a:solidFill>
              <a:latin typeface="Arial"/>
              <a:ea typeface="Arial"/>
              <a:cs typeface="Arial"/>
              <a:sym typeface="Arial"/>
            </a:endParaRPr>
          </a:p>
        </p:txBody>
      </p:sp>
      <p:sp>
        <p:nvSpPr>
          <p:cNvPr id="117" name="Google Shape;117;p6"/>
          <p:cNvSpPr/>
          <p:nvPr/>
        </p:nvSpPr>
        <p:spPr>
          <a:xfrm>
            <a:off x="5891164" y="3073138"/>
            <a:ext cx="1819373" cy="791851"/>
          </a:xfrm>
          <a:prstGeom prst="roundRect">
            <a:avLst>
              <a:gd fmla="val 10318" name="adj"/>
            </a:avLst>
          </a:prstGeom>
          <a:solidFill>
            <a:srgbClr val="FE78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Correo electrónico</a:t>
            </a:r>
            <a:endParaRPr b="0" i="0" sz="1400" u="none" cap="none" strike="noStrike">
              <a:solidFill>
                <a:srgbClr val="000000"/>
              </a:solidFill>
              <a:latin typeface="Arial"/>
              <a:ea typeface="Arial"/>
              <a:cs typeface="Arial"/>
              <a:sym typeface="Arial"/>
            </a:endParaRPr>
          </a:p>
        </p:txBody>
      </p:sp>
      <p:sp>
        <p:nvSpPr>
          <p:cNvPr id="118" name="Google Shape;118;p6"/>
          <p:cNvSpPr/>
          <p:nvPr/>
        </p:nvSpPr>
        <p:spPr>
          <a:xfrm>
            <a:off x="5891164" y="1715678"/>
            <a:ext cx="1819373" cy="791851"/>
          </a:xfrm>
          <a:prstGeom prst="roundRect">
            <a:avLst>
              <a:gd fmla="val 10318"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Whatsapp</a:t>
            </a:r>
            <a:endParaRPr b="0" i="0" sz="1400" u="none" cap="none" strike="noStrike">
              <a:solidFill>
                <a:srgbClr val="000000"/>
              </a:solidFill>
              <a:latin typeface="Arial"/>
              <a:ea typeface="Arial"/>
              <a:cs typeface="Arial"/>
              <a:sym typeface="Arial"/>
            </a:endParaRPr>
          </a:p>
        </p:txBody>
      </p:sp>
      <p:sp>
        <p:nvSpPr>
          <p:cNvPr id="119" name="Google Shape;119;p6"/>
          <p:cNvSpPr/>
          <p:nvPr/>
        </p:nvSpPr>
        <p:spPr>
          <a:xfrm>
            <a:off x="3662314" y="1319115"/>
            <a:ext cx="1819373" cy="791851"/>
          </a:xfrm>
          <a:prstGeom prst="roundRect">
            <a:avLst>
              <a:gd fmla="val 10318" name="adj"/>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SMS</a:t>
            </a:r>
            <a:endParaRPr b="0" i="0" sz="1400" u="none" cap="none" strike="noStrike">
              <a:solidFill>
                <a:srgbClr val="000000"/>
              </a:solidFill>
              <a:latin typeface="Arial"/>
              <a:ea typeface="Arial"/>
              <a:cs typeface="Arial"/>
              <a:sym typeface="Arial"/>
            </a:endParaRPr>
          </a:p>
        </p:txBody>
      </p:sp>
      <p:sp>
        <p:nvSpPr>
          <p:cNvPr id="120" name="Google Shape;120;p6"/>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7"/>
          <p:cNvSpPr/>
          <p:nvPr/>
        </p:nvSpPr>
        <p:spPr>
          <a:xfrm>
            <a:off x="3636523" y="2456372"/>
            <a:ext cx="1870954" cy="61555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2000"/>
              <a:buFont typeface="Arial"/>
              <a:buNone/>
            </a:pPr>
            <a:r>
              <a:rPr b="1" i="0" lang="es-PE" sz="2000" u="none" cap="none" strike="noStrike">
                <a:solidFill>
                  <a:srgbClr val="000000"/>
                </a:solidFill>
                <a:latin typeface="Calibri"/>
                <a:ea typeface="Calibri"/>
                <a:cs typeface="Calibri"/>
                <a:sym typeface="Calibri"/>
              </a:rPr>
              <a:t>ELIMINA Interrupciones</a:t>
            </a:r>
            <a:endParaRPr b="0" i="0" sz="1400" u="none" cap="none" strike="noStrike">
              <a:solidFill>
                <a:srgbClr val="000000"/>
              </a:solidFill>
              <a:latin typeface="Arial"/>
              <a:ea typeface="Arial"/>
              <a:cs typeface="Arial"/>
              <a:sym typeface="Arial"/>
            </a:endParaRPr>
          </a:p>
        </p:txBody>
      </p:sp>
      <p:sp>
        <p:nvSpPr>
          <p:cNvPr id="127" name="Google Shape;127;p7"/>
          <p:cNvSpPr/>
          <p:nvPr/>
        </p:nvSpPr>
        <p:spPr>
          <a:xfrm>
            <a:off x="1433464" y="3073138"/>
            <a:ext cx="1819373" cy="791851"/>
          </a:xfrm>
          <a:prstGeom prst="roundRect">
            <a:avLst>
              <a:gd fmla="val 10318" name="adj"/>
            </a:avLst>
          </a:prstGeom>
          <a:solidFill>
            <a:srgbClr val="92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Compañeros</a:t>
            </a:r>
            <a:endParaRPr b="0" i="0" sz="1400" u="none" cap="none" strike="noStrike">
              <a:solidFill>
                <a:srgbClr val="000000"/>
              </a:solidFill>
              <a:latin typeface="Arial"/>
              <a:ea typeface="Arial"/>
              <a:cs typeface="Arial"/>
              <a:sym typeface="Arial"/>
            </a:endParaRPr>
          </a:p>
        </p:txBody>
      </p:sp>
      <p:sp>
        <p:nvSpPr>
          <p:cNvPr id="128" name="Google Shape;128;p7"/>
          <p:cNvSpPr/>
          <p:nvPr/>
        </p:nvSpPr>
        <p:spPr>
          <a:xfrm>
            <a:off x="1433464" y="1715678"/>
            <a:ext cx="1819373" cy="791851"/>
          </a:xfrm>
          <a:prstGeom prst="roundRect">
            <a:avLst>
              <a:gd fmla="val 10318" name="adj"/>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Llamadas</a:t>
            </a:r>
            <a:endParaRPr b="0" i="0" sz="1400" u="none" cap="none" strike="noStrike">
              <a:solidFill>
                <a:srgbClr val="000000"/>
              </a:solidFill>
              <a:latin typeface="Arial"/>
              <a:ea typeface="Arial"/>
              <a:cs typeface="Arial"/>
              <a:sym typeface="Arial"/>
            </a:endParaRPr>
          </a:p>
        </p:txBody>
      </p:sp>
      <p:sp>
        <p:nvSpPr>
          <p:cNvPr id="129" name="Google Shape;129;p7"/>
          <p:cNvSpPr/>
          <p:nvPr/>
        </p:nvSpPr>
        <p:spPr>
          <a:xfrm>
            <a:off x="5891164" y="3073138"/>
            <a:ext cx="1819373" cy="791851"/>
          </a:xfrm>
          <a:prstGeom prst="roundRect">
            <a:avLst>
              <a:gd fmla="val 10318" name="adj"/>
            </a:avLst>
          </a:prstGeom>
          <a:solidFill>
            <a:srgbClr val="FE78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Correo electrónico</a:t>
            </a:r>
            <a:endParaRPr b="0" i="0" sz="1400" u="none" cap="none" strike="noStrike">
              <a:solidFill>
                <a:srgbClr val="000000"/>
              </a:solidFill>
              <a:latin typeface="Arial"/>
              <a:ea typeface="Arial"/>
              <a:cs typeface="Arial"/>
              <a:sym typeface="Arial"/>
            </a:endParaRPr>
          </a:p>
        </p:txBody>
      </p:sp>
      <p:sp>
        <p:nvSpPr>
          <p:cNvPr id="130" name="Google Shape;130;p7"/>
          <p:cNvSpPr/>
          <p:nvPr/>
        </p:nvSpPr>
        <p:spPr>
          <a:xfrm>
            <a:off x="5891164" y="1715678"/>
            <a:ext cx="1819373" cy="791851"/>
          </a:xfrm>
          <a:prstGeom prst="roundRect">
            <a:avLst>
              <a:gd fmla="val 10318"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Whatsapp</a:t>
            </a:r>
            <a:endParaRPr b="0" i="0" sz="1400" u="none" cap="none" strike="noStrike">
              <a:solidFill>
                <a:srgbClr val="000000"/>
              </a:solidFill>
              <a:latin typeface="Arial"/>
              <a:ea typeface="Arial"/>
              <a:cs typeface="Arial"/>
              <a:sym typeface="Arial"/>
            </a:endParaRPr>
          </a:p>
        </p:txBody>
      </p:sp>
      <p:sp>
        <p:nvSpPr>
          <p:cNvPr id="131" name="Google Shape;131;p7"/>
          <p:cNvSpPr/>
          <p:nvPr/>
        </p:nvSpPr>
        <p:spPr>
          <a:xfrm>
            <a:off x="3662314" y="1319115"/>
            <a:ext cx="1819373" cy="791851"/>
          </a:xfrm>
          <a:prstGeom prst="roundRect">
            <a:avLst>
              <a:gd fmla="val 10318" name="adj"/>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SMS</a:t>
            </a:r>
            <a:endParaRPr b="0" i="0" sz="1400" u="none" cap="none" strike="noStrike">
              <a:solidFill>
                <a:srgbClr val="000000"/>
              </a:solidFill>
              <a:latin typeface="Arial"/>
              <a:ea typeface="Arial"/>
              <a:cs typeface="Arial"/>
              <a:sym typeface="Arial"/>
            </a:endParaRPr>
          </a:p>
        </p:txBody>
      </p:sp>
      <p:sp>
        <p:nvSpPr>
          <p:cNvPr id="132" name="Google Shape;132;p7"/>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8"/>
          <p:cNvPicPr preferRelativeResize="0"/>
          <p:nvPr/>
        </p:nvPicPr>
        <p:blipFill rotWithShape="1">
          <a:blip r:embed="rId3">
            <a:alphaModFix/>
          </a:blip>
          <a:srcRect b="0" l="0" r="0" t="0"/>
          <a:stretch/>
        </p:blipFill>
        <p:spPr>
          <a:xfrm>
            <a:off x="3409822" y="3233393"/>
            <a:ext cx="2324356" cy="1964081"/>
          </a:xfrm>
          <a:prstGeom prst="rect">
            <a:avLst/>
          </a:prstGeom>
          <a:noFill/>
          <a:ln>
            <a:noFill/>
          </a:ln>
        </p:spPr>
      </p:pic>
      <p:sp>
        <p:nvSpPr>
          <p:cNvPr id="139" name="Google Shape;139;p8"/>
          <p:cNvSpPr/>
          <p:nvPr/>
        </p:nvSpPr>
        <p:spPr>
          <a:xfrm>
            <a:off x="3636523" y="2456372"/>
            <a:ext cx="1870954" cy="61555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2000"/>
              <a:buFont typeface="Arial"/>
              <a:buNone/>
            </a:pPr>
            <a:r>
              <a:rPr b="1" i="0" lang="es-PE" sz="2000" u="none" cap="none" strike="noStrike">
                <a:solidFill>
                  <a:srgbClr val="000000"/>
                </a:solidFill>
                <a:latin typeface="Calibri"/>
                <a:ea typeface="Calibri"/>
                <a:cs typeface="Calibri"/>
                <a:sym typeface="Calibri"/>
              </a:rPr>
              <a:t>ELIMINA Interrupciones</a:t>
            </a:r>
            <a:endParaRPr b="0" i="0" sz="1400" u="none" cap="none" strike="noStrike">
              <a:solidFill>
                <a:srgbClr val="000000"/>
              </a:solidFill>
              <a:latin typeface="Arial"/>
              <a:ea typeface="Arial"/>
              <a:cs typeface="Arial"/>
              <a:sym typeface="Arial"/>
            </a:endParaRPr>
          </a:p>
        </p:txBody>
      </p:sp>
      <p:sp>
        <p:nvSpPr>
          <p:cNvPr id="140" name="Google Shape;140;p8"/>
          <p:cNvSpPr/>
          <p:nvPr/>
        </p:nvSpPr>
        <p:spPr>
          <a:xfrm>
            <a:off x="1433464" y="3073138"/>
            <a:ext cx="1819373" cy="791851"/>
          </a:xfrm>
          <a:prstGeom prst="roundRect">
            <a:avLst>
              <a:gd fmla="val 10318" name="adj"/>
            </a:avLst>
          </a:prstGeom>
          <a:solidFill>
            <a:srgbClr val="92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Compañeros</a:t>
            </a:r>
            <a:endParaRPr b="0" i="0" sz="1400" u="none" cap="none" strike="noStrike">
              <a:solidFill>
                <a:srgbClr val="000000"/>
              </a:solidFill>
              <a:latin typeface="Arial"/>
              <a:ea typeface="Arial"/>
              <a:cs typeface="Arial"/>
              <a:sym typeface="Arial"/>
            </a:endParaRPr>
          </a:p>
        </p:txBody>
      </p:sp>
      <p:sp>
        <p:nvSpPr>
          <p:cNvPr id="141" name="Google Shape;141;p8"/>
          <p:cNvSpPr/>
          <p:nvPr/>
        </p:nvSpPr>
        <p:spPr>
          <a:xfrm>
            <a:off x="1433464" y="1715678"/>
            <a:ext cx="1819373" cy="791851"/>
          </a:xfrm>
          <a:prstGeom prst="roundRect">
            <a:avLst>
              <a:gd fmla="val 10318" name="adj"/>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Llamadas</a:t>
            </a:r>
            <a:endParaRPr b="0" i="0" sz="1400" u="none" cap="none" strike="noStrike">
              <a:solidFill>
                <a:srgbClr val="000000"/>
              </a:solidFill>
              <a:latin typeface="Arial"/>
              <a:ea typeface="Arial"/>
              <a:cs typeface="Arial"/>
              <a:sym typeface="Arial"/>
            </a:endParaRPr>
          </a:p>
        </p:txBody>
      </p:sp>
      <p:sp>
        <p:nvSpPr>
          <p:cNvPr id="142" name="Google Shape;142;p8"/>
          <p:cNvSpPr/>
          <p:nvPr/>
        </p:nvSpPr>
        <p:spPr>
          <a:xfrm>
            <a:off x="5891164" y="3073138"/>
            <a:ext cx="1819373" cy="791851"/>
          </a:xfrm>
          <a:prstGeom prst="roundRect">
            <a:avLst>
              <a:gd fmla="val 10318" name="adj"/>
            </a:avLst>
          </a:prstGeom>
          <a:solidFill>
            <a:srgbClr val="FE78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Correo electrónico</a:t>
            </a:r>
            <a:endParaRPr b="0" i="0" sz="1400" u="none" cap="none" strike="noStrike">
              <a:solidFill>
                <a:srgbClr val="000000"/>
              </a:solidFill>
              <a:latin typeface="Arial"/>
              <a:ea typeface="Arial"/>
              <a:cs typeface="Arial"/>
              <a:sym typeface="Arial"/>
            </a:endParaRPr>
          </a:p>
        </p:txBody>
      </p:sp>
      <p:sp>
        <p:nvSpPr>
          <p:cNvPr id="143" name="Google Shape;143;p8"/>
          <p:cNvSpPr/>
          <p:nvPr/>
        </p:nvSpPr>
        <p:spPr>
          <a:xfrm>
            <a:off x="5891164" y="1715678"/>
            <a:ext cx="1819373" cy="791851"/>
          </a:xfrm>
          <a:prstGeom prst="roundRect">
            <a:avLst>
              <a:gd fmla="val 10318"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Whatsapp</a:t>
            </a:r>
            <a:endParaRPr b="0" i="0" sz="1400" u="none" cap="none" strike="noStrike">
              <a:solidFill>
                <a:srgbClr val="000000"/>
              </a:solidFill>
              <a:latin typeface="Arial"/>
              <a:ea typeface="Arial"/>
              <a:cs typeface="Arial"/>
              <a:sym typeface="Arial"/>
            </a:endParaRPr>
          </a:p>
        </p:txBody>
      </p:sp>
      <p:sp>
        <p:nvSpPr>
          <p:cNvPr id="144" name="Google Shape;144;p8"/>
          <p:cNvSpPr/>
          <p:nvPr/>
        </p:nvSpPr>
        <p:spPr>
          <a:xfrm>
            <a:off x="3662314" y="1319115"/>
            <a:ext cx="1819373" cy="791851"/>
          </a:xfrm>
          <a:prstGeom prst="roundRect">
            <a:avLst>
              <a:gd fmla="val 10318" name="adj"/>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SMS</a:t>
            </a:r>
            <a:endParaRPr b="0" i="0" sz="1400" u="none" cap="none" strike="noStrike">
              <a:solidFill>
                <a:srgbClr val="000000"/>
              </a:solidFill>
              <a:latin typeface="Arial"/>
              <a:ea typeface="Arial"/>
              <a:cs typeface="Arial"/>
              <a:sym typeface="Arial"/>
            </a:endParaRPr>
          </a:p>
        </p:txBody>
      </p:sp>
      <p:sp>
        <p:nvSpPr>
          <p:cNvPr id="145" name="Google Shape;145;p8"/>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9"/>
          <p:cNvSpPr/>
          <p:nvPr/>
        </p:nvSpPr>
        <p:spPr>
          <a:xfrm>
            <a:off x="504600" y="958752"/>
            <a:ext cx="7132485"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000000"/>
                </a:solidFill>
                <a:latin typeface="Calibri"/>
                <a:ea typeface="Calibri"/>
                <a:cs typeface="Calibri"/>
                <a:sym typeface="Calibri"/>
              </a:rPr>
              <a:t>HERRAMIENTAS CONTRA LAS INTERRUPCIONES</a:t>
            </a:r>
            <a:endParaRPr b="0" i="0" sz="1400" u="none" cap="none" strike="noStrike">
              <a:solidFill>
                <a:srgbClr val="000000"/>
              </a:solidFill>
              <a:latin typeface="Arial"/>
              <a:ea typeface="Arial"/>
              <a:cs typeface="Arial"/>
              <a:sym typeface="Arial"/>
            </a:endParaRPr>
          </a:p>
        </p:txBody>
      </p:sp>
      <p:grpSp>
        <p:nvGrpSpPr>
          <p:cNvPr id="152" name="Google Shape;152;p9"/>
          <p:cNvGrpSpPr/>
          <p:nvPr/>
        </p:nvGrpSpPr>
        <p:grpSpPr>
          <a:xfrm>
            <a:off x="1734533" y="1498226"/>
            <a:ext cx="5674935" cy="3486542"/>
            <a:chOff x="1734533" y="1498226"/>
            <a:chExt cx="5674935" cy="3486542"/>
          </a:xfrm>
        </p:grpSpPr>
        <p:sp>
          <p:nvSpPr>
            <p:cNvPr id="153" name="Google Shape;153;p9"/>
            <p:cNvSpPr/>
            <p:nvPr/>
          </p:nvSpPr>
          <p:spPr>
            <a:xfrm>
              <a:off x="1734533" y="1498226"/>
              <a:ext cx="1819373" cy="1073281"/>
            </a:xfrm>
            <a:prstGeom prst="roundRect">
              <a:avLst>
                <a:gd fmla="val 10318" name="adj"/>
              </a:avLst>
            </a:prstGeom>
            <a:solidFill>
              <a:srgbClr val="EEAD2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Lista de interrupciones más PELIGROSAS</a:t>
              </a:r>
              <a:endParaRPr b="0" i="0" sz="1400" u="none" cap="none" strike="noStrike">
                <a:solidFill>
                  <a:srgbClr val="000000"/>
                </a:solidFill>
                <a:latin typeface="Arial"/>
                <a:ea typeface="Arial"/>
                <a:cs typeface="Arial"/>
                <a:sym typeface="Arial"/>
              </a:endParaRPr>
            </a:p>
          </p:txBody>
        </p:sp>
        <p:sp>
          <p:nvSpPr>
            <p:cNvPr id="154" name="Google Shape;154;p9"/>
            <p:cNvSpPr/>
            <p:nvPr/>
          </p:nvSpPr>
          <p:spPr>
            <a:xfrm>
              <a:off x="1734533" y="2704856"/>
              <a:ext cx="1819373" cy="1073281"/>
            </a:xfrm>
            <a:prstGeom prst="roundRect">
              <a:avLst>
                <a:gd fmla="val 10318" name="adj"/>
              </a:avLst>
            </a:prstGeom>
            <a:solidFill>
              <a:srgbClr val="EE46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Comunica tus rutinas</a:t>
              </a:r>
              <a:endParaRPr b="0" i="0" sz="1400" u="none" cap="none" strike="noStrike">
                <a:solidFill>
                  <a:srgbClr val="000000"/>
                </a:solidFill>
                <a:latin typeface="Arial"/>
                <a:ea typeface="Arial"/>
                <a:cs typeface="Arial"/>
                <a:sym typeface="Arial"/>
              </a:endParaRPr>
            </a:p>
          </p:txBody>
        </p:sp>
        <p:sp>
          <p:nvSpPr>
            <p:cNvPr id="155" name="Google Shape;155;p9"/>
            <p:cNvSpPr/>
            <p:nvPr/>
          </p:nvSpPr>
          <p:spPr>
            <a:xfrm>
              <a:off x="1734533" y="3911487"/>
              <a:ext cx="1819373" cy="1073281"/>
            </a:xfrm>
            <a:prstGeom prst="roundRect">
              <a:avLst>
                <a:gd fmla="val 10318" name="adj"/>
              </a:avLst>
            </a:prstGeom>
            <a:solidFill>
              <a:srgbClr val="9791A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Llamadas productivas</a:t>
              </a:r>
              <a:endParaRPr b="0" i="0" sz="1400" u="none" cap="none" strike="noStrike">
                <a:solidFill>
                  <a:srgbClr val="000000"/>
                </a:solidFill>
                <a:latin typeface="Arial"/>
                <a:ea typeface="Arial"/>
                <a:cs typeface="Arial"/>
                <a:sym typeface="Arial"/>
              </a:endParaRPr>
            </a:p>
          </p:txBody>
        </p:sp>
        <p:sp>
          <p:nvSpPr>
            <p:cNvPr id="156" name="Google Shape;156;p9"/>
            <p:cNvSpPr/>
            <p:nvPr/>
          </p:nvSpPr>
          <p:spPr>
            <a:xfrm>
              <a:off x="3657602" y="1498226"/>
              <a:ext cx="1819373" cy="1073281"/>
            </a:xfrm>
            <a:prstGeom prst="roundRect">
              <a:avLst>
                <a:gd fmla="val 10318" name="adj"/>
              </a:avLst>
            </a:prstGeom>
            <a:solidFill>
              <a:srgbClr val="005E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Tener la lista de tareas a la mano</a:t>
              </a:r>
              <a:endParaRPr b="0" i="0" sz="1400" u="none" cap="none" strike="noStrike">
                <a:solidFill>
                  <a:srgbClr val="000000"/>
                </a:solidFill>
                <a:latin typeface="Arial"/>
                <a:ea typeface="Arial"/>
                <a:cs typeface="Arial"/>
                <a:sym typeface="Arial"/>
              </a:endParaRPr>
            </a:p>
          </p:txBody>
        </p:sp>
        <p:sp>
          <p:nvSpPr>
            <p:cNvPr id="157" name="Google Shape;157;p9"/>
            <p:cNvSpPr/>
            <p:nvPr/>
          </p:nvSpPr>
          <p:spPr>
            <a:xfrm>
              <a:off x="3657602" y="2704856"/>
              <a:ext cx="1819373" cy="1073281"/>
            </a:xfrm>
            <a:prstGeom prst="roundRect">
              <a:avLst>
                <a:gd fmla="val 10318" name="adj"/>
              </a:avLst>
            </a:prstGeom>
            <a:solidFill>
              <a:srgbClr val="92C14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Ponle un alto al compañero</a:t>
              </a:r>
              <a:endParaRPr b="0" i="0" sz="1400" u="none" cap="none" strike="noStrike">
                <a:solidFill>
                  <a:srgbClr val="000000"/>
                </a:solidFill>
                <a:latin typeface="Arial"/>
                <a:ea typeface="Arial"/>
                <a:cs typeface="Arial"/>
                <a:sym typeface="Arial"/>
              </a:endParaRPr>
            </a:p>
          </p:txBody>
        </p:sp>
        <p:sp>
          <p:nvSpPr>
            <p:cNvPr id="158" name="Google Shape;158;p9"/>
            <p:cNvSpPr/>
            <p:nvPr/>
          </p:nvSpPr>
          <p:spPr>
            <a:xfrm>
              <a:off x="3657602" y="3911487"/>
              <a:ext cx="1819373" cy="1073281"/>
            </a:xfrm>
            <a:prstGeom prst="roundRect">
              <a:avLst>
                <a:gd fmla="val 10318"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Bloques breves de trabajo</a:t>
              </a:r>
              <a:endParaRPr b="0" i="0" sz="1400" u="none" cap="none" strike="noStrike">
                <a:solidFill>
                  <a:srgbClr val="000000"/>
                </a:solidFill>
                <a:latin typeface="Arial"/>
                <a:ea typeface="Arial"/>
                <a:cs typeface="Arial"/>
                <a:sym typeface="Arial"/>
              </a:endParaRPr>
            </a:p>
          </p:txBody>
        </p:sp>
        <p:sp>
          <p:nvSpPr>
            <p:cNvPr id="159" name="Google Shape;159;p9"/>
            <p:cNvSpPr/>
            <p:nvPr/>
          </p:nvSpPr>
          <p:spPr>
            <a:xfrm>
              <a:off x="5590095" y="1498226"/>
              <a:ext cx="1819373" cy="1073281"/>
            </a:xfrm>
            <a:prstGeom prst="roundRect">
              <a:avLst>
                <a:gd fmla="val 10318" name="adj"/>
              </a:avLst>
            </a:prstGeom>
            <a:solidFill>
              <a:srgbClr val="FE78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Auriculares</a:t>
              </a:r>
              <a:endParaRPr b="0" i="0" sz="1400" u="none" cap="none" strike="noStrike">
                <a:solidFill>
                  <a:srgbClr val="000000"/>
                </a:solidFill>
                <a:latin typeface="Arial"/>
                <a:ea typeface="Arial"/>
                <a:cs typeface="Arial"/>
                <a:sym typeface="Arial"/>
              </a:endParaRPr>
            </a:p>
          </p:txBody>
        </p:sp>
        <p:sp>
          <p:nvSpPr>
            <p:cNvPr id="160" name="Google Shape;160;p9"/>
            <p:cNvSpPr/>
            <p:nvPr/>
          </p:nvSpPr>
          <p:spPr>
            <a:xfrm>
              <a:off x="5590095" y="2704856"/>
              <a:ext cx="1819373" cy="1073281"/>
            </a:xfrm>
            <a:prstGeom prst="roundRect">
              <a:avLst>
                <a:gd fmla="val 10318" name="adj"/>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Eliminar el celular</a:t>
              </a:r>
              <a:endParaRPr b="0" i="0" sz="1400" u="none" cap="none" strike="noStrike">
                <a:solidFill>
                  <a:srgbClr val="000000"/>
                </a:solidFill>
                <a:latin typeface="Arial"/>
                <a:ea typeface="Arial"/>
                <a:cs typeface="Arial"/>
                <a:sym typeface="Arial"/>
              </a:endParaRPr>
            </a:p>
          </p:txBody>
        </p:sp>
        <p:sp>
          <p:nvSpPr>
            <p:cNvPr id="161" name="Google Shape;161;p9"/>
            <p:cNvSpPr/>
            <p:nvPr/>
          </p:nvSpPr>
          <p:spPr>
            <a:xfrm>
              <a:off x="5590095" y="3911487"/>
              <a:ext cx="1819373" cy="1073281"/>
            </a:xfrm>
            <a:prstGeom prst="roundRect">
              <a:avLst>
                <a:gd fmla="val 10318" name="adj"/>
              </a:avLst>
            </a:prstGeom>
            <a:solidFill>
              <a:srgbClr val="00B0F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PE" sz="1600" u="none" cap="none" strike="noStrike">
                  <a:solidFill>
                    <a:srgbClr val="FFFFFF"/>
                  </a:solidFill>
                  <a:latin typeface="Calibri"/>
                  <a:ea typeface="Calibri"/>
                  <a:cs typeface="Calibri"/>
                  <a:sym typeface="Calibri"/>
                </a:rPr>
                <a:t>No interrumpas</a:t>
              </a:r>
              <a:endParaRPr b="0" i="0" sz="1400" u="none" cap="none" strike="noStrike">
                <a:solidFill>
                  <a:srgbClr val="000000"/>
                </a:solidFill>
                <a:latin typeface="Arial"/>
                <a:ea typeface="Arial"/>
                <a:cs typeface="Arial"/>
                <a:sym typeface="Arial"/>
              </a:endParaRPr>
            </a:p>
          </p:txBody>
        </p:sp>
      </p:grpSp>
      <p:sp>
        <p:nvSpPr>
          <p:cNvPr id="162" name="Google Shape;162;p9"/>
          <p:cNvSpPr/>
          <p:nvPr/>
        </p:nvSpPr>
        <p:spPr>
          <a:xfrm>
            <a:off x="503236" y="376836"/>
            <a:ext cx="437356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1000"/>
              <a:buFont typeface="Arial"/>
              <a:buNone/>
            </a:pPr>
            <a:r>
              <a:rPr b="1" i="0" lang="es-PE" sz="1000" u="none" cap="none" strike="noStrike">
                <a:solidFill>
                  <a:srgbClr val="7F7F7F"/>
                </a:solidFill>
                <a:latin typeface="Calibri"/>
                <a:ea typeface="Calibri"/>
                <a:cs typeface="Calibri"/>
                <a:sym typeface="Calibri"/>
              </a:rPr>
              <a:t>+ </a:t>
            </a:r>
            <a:r>
              <a:rPr b="0" i="0" lang="es-PE" sz="1000" u="none" cap="none" strike="noStrike">
                <a:solidFill>
                  <a:srgbClr val="A5A5A5"/>
                </a:solidFill>
                <a:latin typeface="Calibri"/>
                <a:ea typeface="Calibri"/>
                <a:cs typeface="Calibri"/>
                <a:sym typeface="Calibri"/>
              </a:rPr>
              <a:t>HERRAMIENTAS PARA LA GESTIÓN DEL TIEMPO Y DELEGACIÓN DE ACTIVIDADES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1_Diseño predeterminado">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2006-06-01T21:36:52Z</dcterms:created>
  <dc:creator>Isil</dc:creator>
</cp:coreProperties>
</file>